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5" r:id="rId3"/>
    <p:sldId id="259" r:id="rId4"/>
    <p:sldId id="264" r:id="rId5"/>
    <p:sldId id="266" r:id="rId6"/>
    <p:sldId id="260" r:id="rId7"/>
    <p:sldId id="267" r:id="rId8"/>
    <p:sldId id="270" r:id="rId9"/>
    <p:sldId id="271" r:id="rId10"/>
    <p:sldId id="277" r:id="rId11"/>
    <p:sldId id="278" r:id="rId12"/>
    <p:sldId id="268" r:id="rId13"/>
    <p:sldId id="272" r:id="rId14"/>
    <p:sldId id="279" r:id="rId15"/>
    <p:sldId id="280" r:id="rId16"/>
    <p:sldId id="281" r:id="rId17"/>
    <p:sldId id="282" r:id="rId18"/>
    <p:sldId id="283" r:id="rId19"/>
    <p:sldId id="273" r:id="rId20"/>
    <p:sldId id="274" r:id="rId21"/>
    <p:sldId id="262" r:id="rId22"/>
    <p:sldId id="284" r:id="rId23"/>
    <p:sldId id="285" r:id="rId24"/>
    <p:sldId id="286" r:id="rId25"/>
    <p:sldId id="287" r:id="rId26"/>
    <p:sldId id="276" r:id="rId27"/>
    <p:sldId id="269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630"/>
    <a:srgbClr val="00A0A8"/>
    <a:srgbClr val="5D7373"/>
    <a:srgbClr val="92D050"/>
    <a:srgbClr val="FF5969"/>
    <a:srgbClr val="E7E6E6"/>
    <a:srgbClr val="262626"/>
    <a:srgbClr val="FF8130"/>
    <a:srgbClr val="FA653A"/>
    <a:srgbClr val="3FB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936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EE868-ECCE-48CE-A033-A757A6481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4DAEFA-0068-4FAD-9169-E91B6D986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D48404-9AE1-4E69-99A7-906ED07AC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B7235A-8B33-4444-AAF4-6A8F92C2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D4CC67-9A19-42A9-91ED-2BE56A9E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58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89DD7-F535-4AEB-BDAE-E8AF9DB7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127601-A0BA-46A2-A789-E93833C91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3D44EA-BFFD-47F4-AC3A-1BBB4C50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446CA7-339D-4A88-954A-F4911A6B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DBF2FD-8235-4545-A95B-379234B0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82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AFDD59-1A9D-49D0-9547-E51C57335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E94B71-5A0B-46A2-AAF6-7C38E3730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0C091D-8BB1-418D-A8F5-9B909BE7D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760A51-E612-46BD-B9F1-4E551139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605CDB-E94E-4365-B42D-653D627A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81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EDE5D-B339-4469-9E08-B3692986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0E4F86-C022-4B93-9077-3F3180C90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4989AE-36F4-4F45-9F9C-BD556CBC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9DE7C2-F25D-4B9F-87A3-EA3D5ADF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FBF025-78CF-4F54-B62A-2E37550C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74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C0259-DD35-46AB-A51F-84DFB37DD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16A078-60FB-41E0-BC6A-BDED8034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2D2715-C869-4D14-9FE4-C06846E43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3816BB-7EB5-49E8-AADC-7C185C40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AB4A18-A2C9-4EBD-A5C5-21879069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89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4E293-18AE-4077-9603-BFC15370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3B3226-1FD7-4961-BAAD-9818308FD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2D4D13-CA1B-409C-BE12-0FA28B477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37E81F-DE54-4A84-912C-245E00E8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1EA77D-5FBA-42FB-9552-0C377F81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517A06-8520-49A1-9FEF-6AFC5D71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109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2E87E-3C4D-49AA-9557-D093F70C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675B5C-586E-4A81-8212-99DC4DB36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917285-3500-40BA-891E-F8C37404D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EF796E8-443E-4B84-8183-5BD97BDA0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EDC4C4D-C089-43D0-A81A-1BE684A28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C4C391-D7C3-4CC8-BCC7-6EB59926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BC592C-BB00-4A15-8377-B93B0DFA2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C551D56-C2EB-4200-8C89-E94F2D75D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341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AFD23-0FA7-42FD-8847-69784B48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08EA585-2365-4CA4-814C-828B7E67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1C361C-ED6D-4E2B-98C6-F7B9D58F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E44BCBC-8F59-4A02-B565-B4B8E210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21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3CA9641-7EAF-494A-8E70-8DEB6FE2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738A3E-0E02-4D72-97F1-E4DC2EF8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A2562D-D659-45C3-85B4-13E47FC0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741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92DA-778C-42F4-A523-AA81B16E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5C4129-042C-4409-A9D3-4F8A235BD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0C21EE-6A21-445D-86FE-B92527DE5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D06AFE-2522-486D-A63C-3A8918F3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95000D-B6CC-48F6-B618-C40A7990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9FC6CF-7194-41C4-8B98-E6BE79E7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22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A153C-BB87-4993-93E3-EC9EFC7C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AB333F1-588F-48BC-8E08-F064F0A5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623E888-D1C6-4E7B-9065-99A62BA93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BCA3AC-0A30-435B-95B7-8DE1780E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1799E8-5266-497B-B351-6A4EEB18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C1C5DA-ACCA-4CB5-8499-CECCA56A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67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E9E650-9198-4D8D-B0D2-2025440C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9A126E-90A7-4FFB-909E-E9E73DAF7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A97812-0C0E-40A0-B696-E1834F9DD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A4FCC-E642-4F7C-A6B8-8A6CA5A882DF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8B87C6-792E-46FB-A926-47167E779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15E851-D198-4A8A-BDE4-B0D436061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D719-81CD-44BC-92A5-7EB9B51A88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869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9566031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068670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7782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52" name="TextBox 49">
            <a:extLst>
              <a:ext uri="{FF2B5EF4-FFF2-40B4-BE49-F238E27FC236}">
                <a16:creationId xmlns:a16="http://schemas.microsoft.com/office/drawing/2014/main" id="{3EA00318-3514-527D-F0AF-AF15BCA8B391}"/>
              </a:ext>
            </a:extLst>
          </p:cNvPr>
          <p:cNvSpPr txBox="1"/>
          <p:nvPr/>
        </p:nvSpPr>
        <p:spPr>
          <a:xfrm>
            <a:off x="2486365" y="1875322"/>
            <a:ext cx="9860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PLANEJAMENTO DE PESQUISA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53" name="TextBox 57">
            <a:extLst>
              <a:ext uri="{FF2B5EF4-FFF2-40B4-BE49-F238E27FC236}">
                <a16:creationId xmlns:a16="http://schemas.microsoft.com/office/drawing/2014/main" id="{5F6CC8B4-65E9-2E7F-0738-884AC36DF780}"/>
              </a:ext>
            </a:extLst>
          </p:cNvPr>
          <p:cNvSpPr txBox="1"/>
          <p:nvPr/>
        </p:nvSpPr>
        <p:spPr>
          <a:xfrm>
            <a:off x="2550999" y="3950058"/>
            <a:ext cx="950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dirty="0">
                <a:ln>
                  <a:noFill/>
                </a:ln>
                <a:solidFill>
                  <a:srgbClr val="5D7373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Laboratório de Investigação Científica – Professor Brenner Freitas</a:t>
            </a: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3A17E6E7-EB15-29FC-5FBA-F969FE669250}"/>
              </a:ext>
            </a:extLst>
          </p:cNvPr>
          <p:cNvSpPr txBox="1"/>
          <p:nvPr/>
        </p:nvSpPr>
        <p:spPr>
          <a:xfrm>
            <a:off x="3727760" y="3096460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PRÉ-PROJETO</a:t>
            </a: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srgbClr val="52CBB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AE9306E-84AE-87C3-5105-00E351A05B1C}"/>
              </a:ext>
            </a:extLst>
          </p:cNvPr>
          <p:cNvGrpSpPr/>
          <p:nvPr/>
        </p:nvGrpSpPr>
        <p:grpSpPr>
          <a:xfrm>
            <a:off x="5692390" y="4733923"/>
            <a:ext cx="3349655" cy="451824"/>
            <a:chOff x="5692390" y="4733923"/>
            <a:chExt cx="3349655" cy="451824"/>
          </a:xfrm>
        </p:grpSpPr>
        <p:sp>
          <p:nvSpPr>
            <p:cNvPr id="56" name="Oval 51">
              <a:extLst>
                <a:ext uri="{FF2B5EF4-FFF2-40B4-BE49-F238E27FC236}">
                  <a16:creationId xmlns:a16="http://schemas.microsoft.com/office/drawing/2014/main" id="{AAD174BD-C51E-EB85-113B-083B35E5D1F1}"/>
                </a:ext>
              </a:extLst>
            </p:cNvPr>
            <p:cNvSpPr/>
            <p:nvPr/>
          </p:nvSpPr>
          <p:spPr>
            <a:xfrm>
              <a:off x="8590221" y="4733923"/>
              <a:ext cx="451824" cy="4518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D9EFBA0D-A687-8B1D-DC1A-C630537127C7}"/>
                </a:ext>
              </a:extLst>
            </p:cNvPr>
            <p:cNvGrpSpPr/>
            <p:nvPr/>
          </p:nvGrpSpPr>
          <p:grpSpPr>
            <a:xfrm>
              <a:off x="5692390" y="4733923"/>
              <a:ext cx="2625198" cy="451824"/>
              <a:chOff x="5692390" y="4733923"/>
              <a:chExt cx="2625198" cy="451824"/>
            </a:xfrm>
          </p:grpSpPr>
          <p:sp>
            <p:nvSpPr>
              <p:cNvPr id="57" name="Oval 53">
                <a:extLst>
                  <a:ext uri="{FF2B5EF4-FFF2-40B4-BE49-F238E27FC236}">
                    <a16:creationId xmlns:a16="http://schemas.microsoft.com/office/drawing/2014/main" id="{60C2C64F-D460-7AAF-BB28-23CAA5875FF6}"/>
                  </a:ext>
                </a:extLst>
              </p:cNvPr>
              <p:cNvSpPr/>
              <p:nvPr/>
            </p:nvSpPr>
            <p:spPr>
              <a:xfrm>
                <a:off x="6416848" y="4733923"/>
                <a:ext cx="451824" cy="451824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Oval 54">
                <a:extLst>
                  <a:ext uri="{FF2B5EF4-FFF2-40B4-BE49-F238E27FC236}">
                    <a16:creationId xmlns:a16="http://schemas.microsoft.com/office/drawing/2014/main" id="{F82F3492-2ABE-46AB-B1C0-C28BE6AA879C}"/>
                  </a:ext>
                </a:extLst>
              </p:cNvPr>
              <p:cNvSpPr/>
              <p:nvPr/>
            </p:nvSpPr>
            <p:spPr>
              <a:xfrm>
                <a:off x="7865764" y="4733923"/>
                <a:ext cx="451824" cy="451824"/>
              </a:xfrm>
              <a:prstGeom prst="ellipse">
                <a:avLst/>
              </a:pr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Oval 55">
                <a:extLst>
                  <a:ext uri="{FF2B5EF4-FFF2-40B4-BE49-F238E27FC236}">
                    <a16:creationId xmlns:a16="http://schemas.microsoft.com/office/drawing/2014/main" id="{5C093B3E-C91B-B13B-8E25-A5EABB712861}"/>
                  </a:ext>
                </a:extLst>
              </p:cNvPr>
              <p:cNvSpPr/>
              <p:nvPr/>
            </p:nvSpPr>
            <p:spPr>
              <a:xfrm>
                <a:off x="7141306" y="4733923"/>
                <a:ext cx="451824" cy="451824"/>
              </a:xfrm>
              <a:prstGeom prst="ellipse">
                <a:avLst/>
              </a:pr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Oval 58">
                <a:extLst>
                  <a:ext uri="{FF2B5EF4-FFF2-40B4-BE49-F238E27FC236}">
                    <a16:creationId xmlns:a16="http://schemas.microsoft.com/office/drawing/2014/main" id="{61AB960F-A5B0-2563-1FC2-762F64419573}"/>
                  </a:ext>
                </a:extLst>
              </p:cNvPr>
              <p:cNvSpPr/>
              <p:nvPr/>
            </p:nvSpPr>
            <p:spPr>
              <a:xfrm>
                <a:off x="5692390" y="4733923"/>
                <a:ext cx="451824" cy="451824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992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95021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FF8F7F-BF9F-9AE1-A2DA-380C7C4EB0C5}"/>
              </a:ext>
            </a:extLst>
          </p:cNvPr>
          <p:cNvSpPr txBox="1"/>
          <p:nvPr/>
        </p:nvSpPr>
        <p:spPr>
          <a:xfrm>
            <a:off x="1760601" y="147334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OBJETIVOS ESPECÍFICOS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288CC18-EE96-F12D-4792-F3F49B395EC9}"/>
              </a:ext>
            </a:extLst>
          </p:cNvPr>
          <p:cNvSpPr txBox="1"/>
          <p:nvPr/>
        </p:nvSpPr>
        <p:spPr>
          <a:xfrm>
            <a:off x="1434016" y="1191812"/>
            <a:ext cx="8300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A0A8"/>
                </a:solidFill>
              </a:rPr>
              <a:t>Analisar </a:t>
            </a:r>
            <a:r>
              <a:rPr lang="pt-BR" sz="2400" dirty="0"/>
              <a:t>a eficácia de tecnologias assistivas atuais no suporte a alunos com deficiência visual, identificando lacunas e oportunidades de melhoria com base nos dados de baixa escolaridade entre pessoas com deficiência.</a:t>
            </a:r>
            <a:br>
              <a:rPr lang="pt-BR" sz="2400" dirty="0"/>
            </a:br>
            <a:br>
              <a:rPr lang="pt-BR" sz="2400" dirty="0"/>
            </a:br>
            <a:r>
              <a:rPr lang="pt-BR" sz="2400" b="1" dirty="0">
                <a:solidFill>
                  <a:srgbClr val="00A0A8"/>
                </a:solidFill>
              </a:rPr>
              <a:t>Desenvolver </a:t>
            </a:r>
            <a:r>
              <a:rPr lang="pt-BR" sz="2400" dirty="0"/>
              <a:t>um protótipo de dispositivo ou método que possibilite a leitura de materiais impressos por alunos com deficiência visual, sem a necessidade de conhecimento prévio em braile, visando aumentar a taxa de conclusão escolar nesse grupo.</a:t>
            </a:r>
            <a:br>
              <a:rPr lang="pt-BR" sz="2400" dirty="0"/>
            </a:br>
            <a:br>
              <a:rPr lang="pt-BR" sz="2400" dirty="0"/>
            </a:br>
            <a:r>
              <a:rPr lang="pt-BR" sz="2400" b="1" dirty="0">
                <a:solidFill>
                  <a:srgbClr val="00A0A8"/>
                </a:solidFill>
              </a:rPr>
              <a:t>Identificar</a:t>
            </a:r>
            <a:r>
              <a:rPr lang="pt-BR" sz="2400" dirty="0"/>
              <a:t> as principais dificuldades enfrentadas por alunos com deficiência visual no acesso a materiais impressos no ambiente escolar, considerando a alta taxa de analfabetismo desse grupo populacional.</a:t>
            </a:r>
          </a:p>
        </p:txBody>
      </p:sp>
    </p:spTree>
    <p:extLst>
      <p:ext uri="{BB962C8B-B14F-4D97-AF65-F5344CB8AC3E}">
        <p14:creationId xmlns:p14="http://schemas.microsoft.com/office/powerpoint/2010/main" val="212705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95021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FF8F7F-BF9F-9AE1-A2DA-380C7C4EB0C5}"/>
              </a:ext>
            </a:extLst>
          </p:cNvPr>
          <p:cNvSpPr txBox="1"/>
          <p:nvPr/>
        </p:nvSpPr>
        <p:spPr>
          <a:xfrm>
            <a:off x="1800680" y="536511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OBJETIVOS ESPECÍFICOS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288CC18-EE96-F12D-4792-F3F49B395EC9}"/>
              </a:ext>
            </a:extLst>
          </p:cNvPr>
          <p:cNvSpPr txBox="1"/>
          <p:nvPr/>
        </p:nvSpPr>
        <p:spPr>
          <a:xfrm>
            <a:off x="1447441" y="1736035"/>
            <a:ext cx="8300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A0A8"/>
                </a:solidFill>
              </a:rPr>
              <a:t>Testar</a:t>
            </a:r>
            <a:r>
              <a:rPr lang="pt-BR" sz="2400" dirty="0"/>
              <a:t> e validar a eficácia do dispositivo ou método desenvolvido em ambientes escolares, ajustando-o conforme o feedback dos usuários finais (alunos, professores e profissionais de apoio), e medir seu impacto na redução das taxas de analfabetismo.</a:t>
            </a:r>
            <a:br>
              <a:rPr lang="pt-BR" sz="2400" dirty="0"/>
            </a:br>
            <a:br>
              <a:rPr lang="pt-BR" sz="2400" dirty="0"/>
            </a:br>
            <a:r>
              <a:rPr lang="pt-BR" sz="2400" b="1" dirty="0">
                <a:solidFill>
                  <a:srgbClr val="00A0A8"/>
                </a:solidFill>
              </a:rPr>
              <a:t>Promover</a:t>
            </a:r>
            <a:r>
              <a:rPr lang="pt-BR" sz="2400" dirty="0"/>
              <a:t> a conscientização nas escolas sobre a importância da inclusão de tecnologias assistivas, capacitando profissionais para sua utilização e suporte, e contribuindo para aumentar a porcentagem de pessoas com deficiência que concluem pelo menos o Ensino Médio.</a:t>
            </a:r>
          </a:p>
        </p:txBody>
      </p:sp>
    </p:spTree>
    <p:extLst>
      <p:ext uri="{BB962C8B-B14F-4D97-AF65-F5344CB8AC3E}">
        <p14:creationId xmlns:p14="http://schemas.microsoft.com/office/powerpoint/2010/main" val="1880727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35438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45A91A-B1B1-B594-8205-EEDF319E6E3A}"/>
              </a:ext>
            </a:extLst>
          </p:cNvPr>
          <p:cNvSpPr txBox="1"/>
          <p:nvPr/>
        </p:nvSpPr>
        <p:spPr>
          <a:xfrm>
            <a:off x="1689308" y="2054996"/>
            <a:ext cx="77304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A inclusão de alunos com deficiência visual no ambiente escolar requer práticas e recursos que garantam acesso equitativo ao conteúdo didático. Segundo a Pnad Contínua de 2022, 8,9% da população brasileira de 2 anos ou mais possui algum tipo de deficiência, o que representa cerca de 18,6 milhões de pessoas. Destes, muitos são alunos em idade escolar que enfrentam dificuldades significativas, principalmente em ambientes educacionais que dependem fortemente de materiais impressos.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4F48643-BE6B-91D9-BC32-46780BCE600C}"/>
              </a:ext>
            </a:extLst>
          </p:cNvPr>
          <p:cNvSpPr txBox="1"/>
          <p:nvPr/>
        </p:nvSpPr>
        <p:spPr>
          <a:xfrm>
            <a:off x="1749379" y="812705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Literatura</a:t>
            </a:r>
          </a:p>
        </p:txBody>
      </p:sp>
    </p:spTree>
    <p:extLst>
      <p:ext uri="{BB962C8B-B14F-4D97-AF65-F5344CB8AC3E}">
        <p14:creationId xmlns:p14="http://schemas.microsoft.com/office/powerpoint/2010/main" val="55225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35438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9D057F-1241-5CFA-C3EF-99A1BE780DAF}"/>
              </a:ext>
            </a:extLst>
          </p:cNvPr>
          <p:cNvSpPr txBox="1"/>
          <p:nvPr/>
        </p:nvSpPr>
        <p:spPr>
          <a:xfrm>
            <a:off x="1721920" y="2024344"/>
            <a:ext cx="7592839" cy="378565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O estudo da Universidade de Brasília (UnB) de 2015 aponta que 74% das pessoas cegas no país ainda não são alfabetizadas, incluindo aquelas que não sabem ler em braile. Isso ressalta a necessidade de recursos adicionais para além do braile, que nem todos os deficientes visuais dominam. Para promover uma verdadeira inclusão educacional, é essencial que as escolas adotem não apenas materiais didáticos adaptados, mas também a presença de profissionais capacitados para usar tecnologias assistivas, como leitores de tela e dispositivos de 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áudio-descrição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3A782B-0CC2-5142-1E13-DAD0646BCE17}"/>
              </a:ext>
            </a:extLst>
          </p:cNvPr>
          <p:cNvSpPr txBox="1"/>
          <p:nvPr/>
        </p:nvSpPr>
        <p:spPr>
          <a:xfrm>
            <a:off x="1669176" y="829675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Literatura</a:t>
            </a:r>
          </a:p>
        </p:txBody>
      </p:sp>
    </p:spTree>
    <p:extLst>
      <p:ext uri="{BB962C8B-B14F-4D97-AF65-F5344CB8AC3E}">
        <p14:creationId xmlns:p14="http://schemas.microsoft.com/office/powerpoint/2010/main" val="146514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35438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9D057F-1241-5CFA-C3EF-99A1BE780DAF}"/>
              </a:ext>
            </a:extLst>
          </p:cNvPr>
          <p:cNvSpPr txBox="1"/>
          <p:nvPr/>
        </p:nvSpPr>
        <p:spPr>
          <a:xfrm>
            <a:off x="1721920" y="2024344"/>
            <a:ext cx="7592839" cy="378565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O estudo da Universidade de Brasília (UnB) de 2015 aponta que 74% das pessoas cegas no país ainda não são alfabetizadas, incluindo aquelas que não sabem ler em braile. Isso ressalta a necessidade de recursos adicionais para além do braile, que nem todos os deficientes visuais dominam. Para promover uma verdadeira inclusão educacional, é essencial que as escolas adotem não apenas materiais didáticos adaptados, mas também a presença de profissionais capacitados para usar tecnologias assistivas, como leitores de tela e dispositivos de 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áudio-descrição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3A782B-0CC2-5142-1E13-DAD0646BCE17}"/>
              </a:ext>
            </a:extLst>
          </p:cNvPr>
          <p:cNvSpPr txBox="1"/>
          <p:nvPr/>
        </p:nvSpPr>
        <p:spPr>
          <a:xfrm>
            <a:off x="1669176" y="829675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Literatura</a:t>
            </a:r>
          </a:p>
        </p:txBody>
      </p:sp>
    </p:spTree>
    <p:extLst>
      <p:ext uri="{BB962C8B-B14F-4D97-AF65-F5344CB8AC3E}">
        <p14:creationId xmlns:p14="http://schemas.microsoft.com/office/powerpoint/2010/main" val="610973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35438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9D057F-1241-5CFA-C3EF-99A1BE780DAF}"/>
              </a:ext>
            </a:extLst>
          </p:cNvPr>
          <p:cNvSpPr txBox="1"/>
          <p:nvPr/>
        </p:nvSpPr>
        <p:spPr>
          <a:xfrm>
            <a:off x="1721920" y="2024344"/>
            <a:ext cx="7592839" cy="378565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Além disso, a autonomia dos estudantes com deficiência visual é crucial. A dependência de auxílio para leitura e realização de provas pode impactar negativamente a autoestima e a motivação desses alunos. Segundo dados do IBGE, no terceiro trimestre de 2022, a taxa de analfabetismo para pessoas com deficiência foi de 19,5%, comparada a apenas 4,1% entre pessoas sem deficiência. Esses dados demonstram a urgência de desenvolver soluções que promovam a independência e a participação ativa desses estudantes nas atividades escolares.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3A782B-0CC2-5142-1E13-DAD0646BCE17}"/>
              </a:ext>
            </a:extLst>
          </p:cNvPr>
          <p:cNvSpPr txBox="1"/>
          <p:nvPr/>
        </p:nvSpPr>
        <p:spPr>
          <a:xfrm>
            <a:off x="1669176" y="829675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Literatura</a:t>
            </a:r>
          </a:p>
        </p:txBody>
      </p:sp>
    </p:spTree>
    <p:extLst>
      <p:ext uri="{BB962C8B-B14F-4D97-AF65-F5344CB8AC3E}">
        <p14:creationId xmlns:p14="http://schemas.microsoft.com/office/powerpoint/2010/main" val="598728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35438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9D057F-1241-5CFA-C3EF-99A1BE780DAF}"/>
              </a:ext>
            </a:extLst>
          </p:cNvPr>
          <p:cNvSpPr txBox="1"/>
          <p:nvPr/>
        </p:nvSpPr>
        <p:spPr>
          <a:xfrm>
            <a:off x="1721920" y="2024344"/>
            <a:ext cx="7592839" cy="378565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Em nossas pesquisas da viabilidade desse projeto encontramos que nos laboratórios de mídia do MIT (Instituto de Tecnologia de Massachusetts), pesquisadores como Roy 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Shilkrot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 e Jochen Huber estão trabalhando num dispositivo chamado “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FingerReader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”, um anel inteligente que se encaixa ao redor do dedo e lê textos em voz alta, graças a uma câmera acoplada e modificação de softwares open 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source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. Mas o projeto é antigo 2014 e não teve muitas atualizações públicas de seu status.</a:t>
            </a:r>
          </a:p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-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TechTudo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cs typeface="Sabon Next LT" panose="020B0502040204020203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3A782B-0CC2-5142-1E13-DAD0646BCE17}"/>
              </a:ext>
            </a:extLst>
          </p:cNvPr>
          <p:cNvSpPr txBox="1"/>
          <p:nvPr/>
        </p:nvSpPr>
        <p:spPr>
          <a:xfrm>
            <a:off x="1669176" y="829675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O QUE JÁ FOI FEITO?</a:t>
            </a:r>
          </a:p>
        </p:txBody>
      </p:sp>
    </p:spTree>
    <p:extLst>
      <p:ext uri="{BB962C8B-B14F-4D97-AF65-F5344CB8AC3E}">
        <p14:creationId xmlns:p14="http://schemas.microsoft.com/office/powerpoint/2010/main" val="3251419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35438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9D057F-1241-5CFA-C3EF-99A1BE780DAF}"/>
              </a:ext>
            </a:extLst>
          </p:cNvPr>
          <p:cNvSpPr txBox="1"/>
          <p:nvPr/>
        </p:nvSpPr>
        <p:spPr>
          <a:xfrm>
            <a:off x="1721920" y="2024344"/>
            <a:ext cx="7592839" cy="304698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Na época em que ele estava sendo comentado, as tecnologias não estavam em níveis de desenvolvimento como hoje, e ficou mais centrado entre a “elite acadêmica” dos Estados Unidos. Nosso propósito com esta pesquisa é trazer esse projeto para o público brasileiro, com desenvolvimento de materiais que se podem achar aqui no nosso país. Essa adaptação hoje seria muito mais fácil, pois atualmente teríamos as Inteligências Artificiais como auxilio.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3A782B-0CC2-5142-1E13-DAD0646BCE17}"/>
              </a:ext>
            </a:extLst>
          </p:cNvPr>
          <p:cNvSpPr txBox="1"/>
          <p:nvPr/>
        </p:nvSpPr>
        <p:spPr>
          <a:xfrm>
            <a:off x="1669176" y="829675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O QUE JÁ FOI FEITO?</a:t>
            </a:r>
          </a:p>
        </p:txBody>
      </p:sp>
    </p:spTree>
    <p:extLst>
      <p:ext uri="{BB962C8B-B14F-4D97-AF65-F5344CB8AC3E}">
        <p14:creationId xmlns:p14="http://schemas.microsoft.com/office/powerpoint/2010/main" val="895065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35438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3A782B-0CC2-5142-1E13-DAD0646BCE17}"/>
              </a:ext>
            </a:extLst>
          </p:cNvPr>
          <p:cNvSpPr txBox="1"/>
          <p:nvPr/>
        </p:nvSpPr>
        <p:spPr>
          <a:xfrm>
            <a:off x="1669176" y="829675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O QUE JÁ FOI FEITO?</a:t>
            </a:r>
          </a:p>
        </p:txBody>
      </p:sp>
      <p:pic>
        <p:nvPicPr>
          <p:cNvPr id="4" name="fingerreader_-_wearable_text-reading_device (540p)">
            <a:hlinkClick r:id="" action="ppaction://media"/>
            <a:extLst>
              <a:ext uri="{FF2B5EF4-FFF2-40B4-BE49-F238E27FC236}">
                <a16:creationId xmlns:a16="http://schemas.microsoft.com/office/drawing/2014/main" id="{C4C042C5-8EA9-5B18-F8FE-C4302C298B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3963" y="1736035"/>
            <a:ext cx="7280862" cy="4095485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6C17E2AE-58C4-925B-4D6E-713A3124FA1E}"/>
              </a:ext>
            </a:extLst>
          </p:cNvPr>
          <p:cNvGrpSpPr/>
          <p:nvPr/>
        </p:nvGrpSpPr>
        <p:grpSpPr>
          <a:xfrm rot="16200000">
            <a:off x="5498761" y="4416186"/>
            <a:ext cx="466091" cy="3690370"/>
            <a:chOff x="7315461" y="2649702"/>
            <a:chExt cx="466091" cy="3690370"/>
          </a:xfrm>
        </p:grpSpPr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B3485794-12A5-4525-3CB0-D861F323240A}"/>
                </a:ext>
              </a:extLst>
            </p:cNvPr>
            <p:cNvSpPr/>
            <p:nvPr/>
          </p:nvSpPr>
          <p:spPr>
            <a:xfrm rot="5400000">
              <a:off x="7315461" y="2649702"/>
              <a:ext cx="451824" cy="4518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53">
              <a:extLst>
                <a:ext uri="{FF2B5EF4-FFF2-40B4-BE49-F238E27FC236}">
                  <a16:creationId xmlns:a16="http://schemas.microsoft.com/office/drawing/2014/main" id="{711F830C-8791-8663-7B10-08342626BD45}"/>
                </a:ext>
              </a:extLst>
            </p:cNvPr>
            <p:cNvSpPr/>
            <p:nvPr/>
          </p:nvSpPr>
          <p:spPr>
            <a:xfrm rot="5400000">
              <a:off x="7329728" y="5095281"/>
              <a:ext cx="451824" cy="451824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54">
              <a:extLst>
                <a:ext uri="{FF2B5EF4-FFF2-40B4-BE49-F238E27FC236}">
                  <a16:creationId xmlns:a16="http://schemas.microsoft.com/office/drawing/2014/main" id="{E100183D-C440-42C4-8A93-861EDD982F2F}"/>
                </a:ext>
              </a:extLst>
            </p:cNvPr>
            <p:cNvSpPr/>
            <p:nvPr/>
          </p:nvSpPr>
          <p:spPr>
            <a:xfrm rot="5400000">
              <a:off x="7315461" y="3427579"/>
              <a:ext cx="451824" cy="451824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55">
              <a:extLst>
                <a:ext uri="{FF2B5EF4-FFF2-40B4-BE49-F238E27FC236}">
                  <a16:creationId xmlns:a16="http://schemas.microsoft.com/office/drawing/2014/main" id="{333071E0-8736-5352-857F-F9DB44938B7F}"/>
                </a:ext>
              </a:extLst>
            </p:cNvPr>
            <p:cNvSpPr/>
            <p:nvPr/>
          </p:nvSpPr>
          <p:spPr>
            <a:xfrm rot="5400000">
              <a:off x="7315461" y="4261352"/>
              <a:ext cx="451824" cy="451824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58">
              <a:extLst>
                <a:ext uri="{FF2B5EF4-FFF2-40B4-BE49-F238E27FC236}">
                  <a16:creationId xmlns:a16="http://schemas.microsoft.com/office/drawing/2014/main" id="{347D9776-6D05-BBAB-3E3D-8C6B1CEB9F51}"/>
                </a:ext>
              </a:extLst>
            </p:cNvPr>
            <p:cNvSpPr/>
            <p:nvPr/>
          </p:nvSpPr>
          <p:spPr>
            <a:xfrm rot="5400000">
              <a:off x="7329728" y="5888248"/>
              <a:ext cx="451824" cy="4518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958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50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35438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9D057F-1241-5CFA-C3EF-99A1BE780DAF}"/>
              </a:ext>
            </a:extLst>
          </p:cNvPr>
          <p:cNvSpPr txBox="1"/>
          <p:nvPr/>
        </p:nvSpPr>
        <p:spPr>
          <a:xfrm>
            <a:off x="2004522" y="453726"/>
            <a:ext cx="7266875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EVOLUÇÃO</a:t>
            </a:r>
          </a:p>
        </p:txBody>
      </p:sp>
      <p:pic>
        <p:nvPicPr>
          <p:cNvPr id="3" name="exemplo evolução">
            <a:hlinkClick r:id="" action="ppaction://media"/>
            <a:extLst>
              <a:ext uri="{FF2B5EF4-FFF2-40B4-BE49-F238E27FC236}">
                <a16:creationId xmlns:a16="http://schemas.microsoft.com/office/drawing/2014/main" id="{CC6AE7A5-D220-E71C-2100-FAA65AF686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1900"/>
          <a:stretch/>
        </p:blipFill>
        <p:spPr>
          <a:xfrm>
            <a:off x="1914567" y="1736035"/>
            <a:ext cx="7446786" cy="3509216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90B60E1-E611-E57A-03EB-7E52A4A11D39}"/>
              </a:ext>
            </a:extLst>
          </p:cNvPr>
          <p:cNvGrpSpPr/>
          <p:nvPr/>
        </p:nvGrpSpPr>
        <p:grpSpPr>
          <a:xfrm rot="16200000">
            <a:off x="5678643" y="3973393"/>
            <a:ext cx="466091" cy="3690370"/>
            <a:chOff x="7315461" y="2649702"/>
            <a:chExt cx="466091" cy="3690370"/>
          </a:xfrm>
        </p:grpSpPr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024B622D-A4CB-23A3-0800-AD236E4D352B}"/>
                </a:ext>
              </a:extLst>
            </p:cNvPr>
            <p:cNvSpPr/>
            <p:nvPr/>
          </p:nvSpPr>
          <p:spPr>
            <a:xfrm rot="5400000">
              <a:off x="7315461" y="2649702"/>
              <a:ext cx="451824" cy="4518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53">
              <a:extLst>
                <a:ext uri="{FF2B5EF4-FFF2-40B4-BE49-F238E27FC236}">
                  <a16:creationId xmlns:a16="http://schemas.microsoft.com/office/drawing/2014/main" id="{5F5C91F7-6147-16D5-005E-FEC93A6554F1}"/>
                </a:ext>
              </a:extLst>
            </p:cNvPr>
            <p:cNvSpPr/>
            <p:nvPr/>
          </p:nvSpPr>
          <p:spPr>
            <a:xfrm rot="5400000">
              <a:off x="7329728" y="5095281"/>
              <a:ext cx="451824" cy="451824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54">
              <a:extLst>
                <a:ext uri="{FF2B5EF4-FFF2-40B4-BE49-F238E27FC236}">
                  <a16:creationId xmlns:a16="http://schemas.microsoft.com/office/drawing/2014/main" id="{47D1D836-CA8F-D445-7F09-B1533F48A628}"/>
                </a:ext>
              </a:extLst>
            </p:cNvPr>
            <p:cNvSpPr/>
            <p:nvPr/>
          </p:nvSpPr>
          <p:spPr>
            <a:xfrm rot="5400000">
              <a:off x="7315461" y="3427579"/>
              <a:ext cx="451824" cy="451824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55">
              <a:extLst>
                <a:ext uri="{FF2B5EF4-FFF2-40B4-BE49-F238E27FC236}">
                  <a16:creationId xmlns:a16="http://schemas.microsoft.com/office/drawing/2014/main" id="{FAEA66DD-4344-1C76-8623-A1A313FCFF44}"/>
                </a:ext>
              </a:extLst>
            </p:cNvPr>
            <p:cNvSpPr/>
            <p:nvPr/>
          </p:nvSpPr>
          <p:spPr>
            <a:xfrm rot="5400000">
              <a:off x="7315461" y="4261352"/>
              <a:ext cx="451824" cy="451824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58">
              <a:extLst>
                <a:ext uri="{FF2B5EF4-FFF2-40B4-BE49-F238E27FC236}">
                  <a16:creationId xmlns:a16="http://schemas.microsoft.com/office/drawing/2014/main" id="{C0B43971-4707-C6F6-39A7-4E89D496E7CB}"/>
                </a:ext>
              </a:extLst>
            </p:cNvPr>
            <p:cNvSpPr/>
            <p:nvPr/>
          </p:nvSpPr>
          <p:spPr>
            <a:xfrm rot="5400000">
              <a:off x="7329728" y="5888248"/>
              <a:ext cx="451824" cy="4518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40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9566031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068670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7782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7F3AC2A4-0A3B-0F22-3DC2-5FDBBF19C439}"/>
              </a:ext>
            </a:extLst>
          </p:cNvPr>
          <p:cNvGrpSpPr/>
          <p:nvPr/>
        </p:nvGrpSpPr>
        <p:grpSpPr>
          <a:xfrm>
            <a:off x="3553466" y="1012252"/>
            <a:ext cx="7274041" cy="523220"/>
            <a:chOff x="3553466" y="1612348"/>
            <a:chExt cx="7274041" cy="523220"/>
          </a:xfrm>
        </p:grpSpPr>
        <p:sp>
          <p:nvSpPr>
            <p:cNvPr id="4" name="TextBox 57">
              <a:extLst>
                <a:ext uri="{FF2B5EF4-FFF2-40B4-BE49-F238E27FC236}">
                  <a16:creationId xmlns:a16="http://schemas.microsoft.com/office/drawing/2014/main" id="{F93805A9-5373-CC88-77CB-22A454CEC118}"/>
                </a:ext>
              </a:extLst>
            </p:cNvPr>
            <p:cNvSpPr txBox="1"/>
            <p:nvPr/>
          </p:nvSpPr>
          <p:spPr>
            <a:xfrm>
              <a:off x="3553466" y="1612348"/>
              <a:ext cx="39896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dirty="0">
                  <a:ln>
                    <a:noFill/>
                  </a:ln>
                  <a:solidFill>
                    <a:srgbClr val="5D7373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André Mendes Moura</a:t>
              </a:r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120C92E1-AD24-4D9C-D1F3-873BB4DA1CCF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H="1">
              <a:off x="7543161" y="1865080"/>
              <a:ext cx="3284346" cy="8878"/>
            </a:xfrm>
            <a:prstGeom prst="line">
              <a:avLst/>
            </a:prstGeom>
            <a:ln w="28575">
              <a:solidFill>
                <a:srgbClr val="FF5969"/>
              </a:solidFill>
              <a:tailEnd type="oval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9A9A4048-A9F5-B4D8-7837-E591AAEAE185}"/>
              </a:ext>
            </a:extLst>
          </p:cNvPr>
          <p:cNvGrpSpPr/>
          <p:nvPr/>
        </p:nvGrpSpPr>
        <p:grpSpPr>
          <a:xfrm>
            <a:off x="3413986" y="2325031"/>
            <a:ext cx="7413521" cy="523220"/>
            <a:chOff x="3413986" y="2967991"/>
            <a:chExt cx="7413521" cy="523220"/>
          </a:xfrm>
        </p:grpSpPr>
        <p:sp>
          <p:nvSpPr>
            <p:cNvPr id="10" name="TextBox 57">
              <a:extLst>
                <a:ext uri="{FF2B5EF4-FFF2-40B4-BE49-F238E27FC236}">
                  <a16:creationId xmlns:a16="http://schemas.microsoft.com/office/drawing/2014/main" id="{4F3CA1A4-E517-93B9-0A73-808B2E046C86}"/>
                </a:ext>
              </a:extLst>
            </p:cNvPr>
            <p:cNvSpPr txBox="1"/>
            <p:nvPr/>
          </p:nvSpPr>
          <p:spPr>
            <a:xfrm>
              <a:off x="3413986" y="2967991"/>
              <a:ext cx="4156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800" dirty="0">
                  <a:solidFill>
                    <a:srgbClr val="5D7373"/>
                  </a:solidFill>
                  <a:latin typeface="Tw Cen MT" panose="020B0602020104020603" pitchFamily="34" charset="0"/>
                </a:rPr>
                <a:t>André Paiva Monteiro</a:t>
              </a:r>
              <a:endParaRPr kumimoji="0" lang="pt-BR" sz="2800" b="0" i="0" u="none" strike="noStrike" kern="1200" cap="none" spc="0" normalizeH="0" baseline="0" dirty="0">
                <a:ln>
                  <a:noFill/>
                </a:ln>
                <a:solidFill>
                  <a:srgbClr val="5D7373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B9A76C97-2025-E516-66AA-A2AC526CF343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7570266" y="3210426"/>
              <a:ext cx="3257241" cy="19175"/>
            </a:xfrm>
            <a:prstGeom prst="line">
              <a:avLst/>
            </a:prstGeom>
            <a:ln w="28575">
              <a:solidFill>
                <a:srgbClr val="5D7373"/>
              </a:solidFill>
              <a:tailEnd type="oval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6E2BA2A5-49EF-5C13-35DF-268FC9A4709B}"/>
              </a:ext>
            </a:extLst>
          </p:cNvPr>
          <p:cNvGrpSpPr/>
          <p:nvPr/>
        </p:nvGrpSpPr>
        <p:grpSpPr>
          <a:xfrm>
            <a:off x="4014788" y="3608337"/>
            <a:ext cx="6812719" cy="523220"/>
            <a:chOff x="4014788" y="4308449"/>
            <a:chExt cx="6812719" cy="523220"/>
          </a:xfrm>
        </p:grpSpPr>
        <p:sp>
          <p:nvSpPr>
            <p:cNvPr id="11" name="TextBox 57">
              <a:extLst>
                <a:ext uri="{FF2B5EF4-FFF2-40B4-BE49-F238E27FC236}">
                  <a16:creationId xmlns:a16="http://schemas.microsoft.com/office/drawing/2014/main" id="{AFFAEBD7-BA3E-9359-DDAF-1288DD40F2D4}"/>
                </a:ext>
              </a:extLst>
            </p:cNvPr>
            <p:cNvSpPr txBox="1"/>
            <p:nvPr/>
          </p:nvSpPr>
          <p:spPr>
            <a:xfrm>
              <a:off x="4014788" y="4308449"/>
              <a:ext cx="3559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dirty="0">
                  <a:ln>
                    <a:noFill/>
                  </a:ln>
                  <a:solidFill>
                    <a:srgbClr val="5D7373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Kelvin W. P.  Souza</a:t>
              </a:r>
            </a:p>
          </p:txBody>
        </p: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4B688413-B3DF-230F-CE43-D66BEE94BD95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7574159" y="4555772"/>
              <a:ext cx="3253348" cy="14287"/>
            </a:xfrm>
            <a:prstGeom prst="line">
              <a:avLst/>
            </a:prstGeom>
            <a:ln w="28575">
              <a:solidFill>
                <a:srgbClr val="00A0A8"/>
              </a:solidFill>
              <a:tailEnd type="oval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9634A81A-40B5-BB44-7D49-23BE7E55AE8D}"/>
              </a:ext>
            </a:extLst>
          </p:cNvPr>
          <p:cNvGrpSpPr/>
          <p:nvPr/>
        </p:nvGrpSpPr>
        <p:grpSpPr>
          <a:xfrm>
            <a:off x="3657600" y="4891643"/>
            <a:ext cx="7169907" cy="523220"/>
            <a:chOff x="3657600" y="5648907"/>
            <a:chExt cx="7169907" cy="523220"/>
          </a:xfrm>
        </p:grpSpPr>
        <p:sp>
          <p:nvSpPr>
            <p:cNvPr id="12" name="TextBox 57">
              <a:extLst>
                <a:ext uri="{FF2B5EF4-FFF2-40B4-BE49-F238E27FC236}">
                  <a16:creationId xmlns:a16="http://schemas.microsoft.com/office/drawing/2014/main" id="{99FE9D7A-1DBD-B0B1-2C3A-D478A2EB9E08}"/>
                </a:ext>
              </a:extLst>
            </p:cNvPr>
            <p:cNvSpPr txBox="1"/>
            <p:nvPr/>
          </p:nvSpPr>
          <p:spPr>
            <a:xfrm>
              <a:off x="3657600" y="5648907"/>
              <a:ext cx="3901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dirty="0">
                  <a:ln>
                    <a:noFill/>
                  </a:ln>
                  <a:solidFill>
                    <a:srgbClr val="5D7373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Nicolas </a:t>
              </a:r>
              <a:r>
                <a:rPr lang="pt-BR" sz="2800" dirty="0">
                  <a:solidFill>
                    <a:srgbClr val="5D7373"/>
                  </a:solidFill>
                  <a:latin typeface="Tw Cen MT" panose="020B0602020104020603" pitchFamily="34" charset="0"/>
                </a:rPr>
                <a:t>Cunha Ribeiro</a:t>
              </a:r>
              <a:endParaRPr kumimoji="0" lang="pt-BR" sz="2800" b="0" i="0" u="none" strike="noStrike" kern="1200" cap="none" spc="0" normalizeH="0" baseline="0" dirty="0">
                <a:ln>
                  <a:noFill/>
                </a:ln>
                <a:solidFill>
                  <a:srgbClr val="5D7373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FD1DEF6B-8283-F96D-59E7-00173C985E94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7559510" y="5901118"/>
              <a:ext cx="3267997" cy="9399"/>
            </a:xfrm>
            <a:prstGeom prst="line">
              <a:avLst/>
            </a:prstGeom>
            <a:ln w="28575">
              <a:solidFill>
                <a:srgbClr val="FEC630"/>
              </a:solidFill>
              <a:tailEnd type="oval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49">
            <a:extLst>
              <a:ext uri="{FF2B5EF4-FFF2-40B4-BE49-F238E27FC236}">
                <a16:creationId xmlns:a16="http://schemas.microsoft.com/office/drawing/2014/main" id="{CE4D4FC0-08AD-AE21-0E57-419B325BE9D5}"/>
              </a:ext>
            </a:extLst>
          </p:cNvPr>
          <p:cNvSpPr txBox="1"/>
          <p:nvPr/>
        </p:nvSpPr>
        <p:spPr>
          <a:xfrm>
            <a:off x="2662442" y="-79009"/>
            <a:ext cx="9860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FF5969"/>
                </a:solidFill>
                <a:latin typeface="Tw Cen MT" panose="020B0602020104020603" pitchFamily="34" charset="0"/>
              </a:rPr>
              <a:t>PESQUISADORES: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1A56298-4523-EC7B-8DA9-DFDFE48CFE14}"/>
              </a:ext>
            </a:extLst>
          </p:cNvPr>
          <p:cNvGrpSpPr/>
          <p:nvPr/>
        </p:nvGrpSpPr>
        <p:grpSpPr>
          <a:xfrm>
            <a:off x="3657600" y="6128840"/>
            <a:ext cx="7169907" cy="523220"/>
            <a:chOff x="3657600" y="5648907"/>
            <a:chExt cx="7169907" cy="523220"/>
          </a:xfrm>
        </p:grpSpPr>
        <p:sp>
          <p:nvSpPr>
            <p:cNvPr id="19" name="TextBox 57">
              <a:extLst>
                <a:ext uri="{FF2B5EF4-FFF2-40B4-BE49-F238E27FC236}">
                  <a16:creationId xmlns:a16="http://schemas.microsoft.com/office/drawing/2014/main" id="{92C94CB1-B146-4E3D-3E14-FC589D8AF024}"/>
                </a:ext>
              </a:extLst>
            </p:cNvPr>
            <p:cNvSpPr txBox="1"/>
            <p:nvPr/>
          </p:nvSpPr>
          <p:spPr>
            <a:xfrm>
              <a:off x="3657600" y="5648907"/>
              <a:ext cx="39019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dirty="0">
                  <a:ln>
                    <a:noFill/>
                  </a:ln>
                  <a:solidFill>
                    <a:srgbClr val="5D7373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Theo Souza Parreira</a:t>
              </a:r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8B684AA4-F81B-3137-5780-BF6FE87130BD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 flipV="1">
              <a:off x="7559510" y="5910517"/>
              <a:ext cx="3267997" cy="4889"/>
            </a:xfrm>
            <a:prstGeom prst="line">
              <a:avLst/>
            </a:prstGeom>
            <a:ln w="28575">
              <a:solidFill>
                <a:srgbClr val="92D050"/>
              </a:solidFill>
              <a:tailEnd type="oval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4509CF54-625A-0F06-59C9-609B198D150F}"/>
              </a:ext>
            </a:extLst>
          </p:cNvPr>
          <p:cNvGrpSpPr/>
          <p:nvPr/>
        </p:nvGrpSpPr>
        <p:grpSpPr>
          <a:xfrm rot="5400000">
            <a:off x="8128247" y="3387648"/>
            <a:ext cx="5948569" cy="802383"/>
            <a:chOff x="5692390" y="4733923"/>
            <a:chExt cx="3349655" cy="451824"/>
          </a:xfrm>
        </p:grpSpPr>
        <p:sp>
          <p:nvSpPr>
            <p:cNvPr id="49" name="Oval 51">
              <a:extLst>
                <a:ext uri="{FF2B5EF4-FFF2-40B4-BE49-F238E27FC236}">
                  <a16:creationId xmlns:a16="http://schemas.microsoft.com/office/drawing/2014/main" id="{941B4D5C-ABC4-92DF-E8D7-363A2B0B1AAB}"/>
                </a:ext>
              </a:extLst>
            </p:cNvPr>
            <p:cNvSpPr/>
            <p:nvPr/>
          </p:nvSpPr>
          <p:spPr>
            <a:xfrm>
              <a:off x="8590221" y="4733923"/>
              <a:ext cx="451824" cy="4518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9E1FF7CA-8F38-0580-4E6F-5B21966127FA}"/>
                </a:ext>
              </a:extLst>
            </p:cNvPr>
            <p:cNvGrpSpPr/>
            <p:nvPr/>
          </p:nvGrpSpPr>
          <p:grpSpPr>
            <a:xfrm>
              <a:off x="5692390" y="4733923"/>
              <a:ext cx="2625198" cy="451824"/>
              <a:chOff x="5692390" y="4733923"/>
              <a:chExt cx="2625198" cy="451824"/>
            </a:xfrm>
          </p:grpSpPr>
          <p:sp>
            <p:nvSpPr>
              <p:cNvPr id="51" name="Oval 53">
                <a:extLst>
                  <a:ext uri="{FF2B5EF4-FFF2-40B4-BE49-F238E27FC236}">
                    <a16:creationId xmlns:a16="http://schemas.microsoft.com/office/drawing/2014/main" id="{72FD2F50-7290-41D2-9422-3AEDDACF2CDB}"/>
                  </a:ext>
                </a:extLst>
              </p:cNvPr>
              <p:cNvSpPr/>
              <p:nvPr/>
            </p:nvSpPr>
            <p:spPr>
              <a:xfrm>
                <a:off x="6416848" y="4733923"/>
                <a:ext cx="451824" cy="451824"/>
              </a:xfrm>
              <a:prstGeom prst="ellipse">
                <a:avLst/>
              </a:pr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4">
                <a:extLst>
                  <a:ext uri="{FF2B5EF4-FFF2-40B4-BE49-F238E27FC236}">
                    <a16:creationId xmlns:a16="http://schemas.microsoft.com/office/drawing/2014/main" id="{FB03BD25-980F-199E-2CF7-264AC3B9236B}"/>
                  </a:ext>
                </a:extLst>
              </p:cNvPr>
              <p:cNvSpPr/>
              <p:nvPr/>
            </p:nvSpPr>
            <p:spPr>
              <a:xfrm>
                <a:off x="7865764" y="4733923"/>
                <a:ext cx="451824" cy="451824"/>
              </a:xfrm>
              <a:prstGeom prst="ellipse">
                <a:avLst/>
              </a:pr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5">
                <a:extLst>
                  <a:ext uri="{FF2B5EF4-FFF2-40B4-BE49-F238E27FC236}">
                    <a16:creationId xmlns:a16="http://schemas.microsoft.com/office/drawing/2014/main" id="{617230C9-2C0B-C66F-7864-0E0DC85352C1}"/>
                  </a:ext>
                </a:extLst>
              </p:cNvPr>
              <p:cNvSpPr/>
              <p:nvPr/>
            </p:nvSpPr>
            <p:spPr>
              <a:xfrm>
                <a:off x="7141306" y="4733923"/>
                <a:ext cx="451824" cy="451824"/>
              </a:xfrm>
              <a:prstGeom prst="ellipse">
                <a:avLst/>
              </a:pr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Oval 58">
                <a:extLst>
                  <a:ext uri="{FF2B5EF4-FFF2-40B4-BE49-F238E27FC236}">
                    <a16:creationId xmlns:a16="http://schemas.microsoft.com/office/drawing/2014/main" id="{D9126818-602D-0839-EF27-B7173B95870B}"/>
                  </a:ext>
                </a:extLst>
              </p:cNvPr>
              <p:cNvSpPr/>
              <p:nvPr/>
            </p:nvSpPr>
            <p:spPr>
              <a:xfrm>
                <a:off x="5692390" y="4733923"/>
                <a:ext cx="451824" cy="451824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679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35438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159F2F1-8A97-3E61-C27F-CFA7122271E2}"/>
              </a:ext>
            </a:extLst>
          </p:cNvPr>
          <p:cNvGrpSpPr/>
          <p:nvPr/>
        </p:nvGrpSpPr>
        <p:grpSpPr>
          <a:xfrm rot="16200000">
            <a:off x="5362685" y="4089636"/>
            <a:ext cx="466091" cy="3690370"/>
            <a:chOff x="8889428" y="1721192"/>
            <a:chExt cx="466091" cy="3690370"/>
          </a:xfrm>
        </p:grpSpPr>
        <p:sp>
          <p:nvSpPr>
            <p:cNvPr id="4" name="Oval 51">
              <a:extLst>
                <a:ext uri="{FF2B5EF4-FFF2-40B4-BE49-F238E27FC236}">
                  <a16:creationId xmlns:a16="http://schemas.microsoft.com/office/drawing/2014/main" id="{028C997E-92DC-BC70-2BD1-668088CF5F53}"/>
                </a:ext>
              </a:extLst>
            </p:cNvPr>
            <p:cNvSpPr/>
            <p:nvPr/>
          </p:nvSpPr>
          <p:spPr>
            <a:xfrm rot="5400000">
              <a:off x="8889428" y="1721192"/>
              <a:ext cx="451824" cy="45182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53">
              <a:extLst>
                <a:ext uri="{FF2B5EF4-FFF2-40B4-BE49-F238E27FC236}">
                  <a16:creationId xmlns:a16="http://schemas.microsoft.com/office/drawing/2014/main" id="{B1A87B95-034E-DB2A-2405-CCA229647CBE}"/>
                </a:ext>
              </a:extLst>
            </p:cNvPr>
            <p:cNvSpPr/>
            <p:nvPr/>
          </p:nvSpPr>
          <p:spPr>
            <a:xfrm rot="5400000">
              <a:off x="8903695" y="4166771"/>
              <a:ext cx="451824" cy="451824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54">
              <a:extLst>
                <a:ext uri="{FF2B5EF4-FFF2-40B4-BE49-F238E27FC236}">
                  <a16:creationId xmlns:a16="http://schemas.microsoft.com/office/drawing/2014/main" id="{1C9552D7-9266-9AC2-F989-5ED4F94CA522}"/>
                </a:ext>
              </a:extLst>
            </p:cNvPr>
            <p:cNvSpPr/>
            <p:nvPr/>
          </p:nvSpPr>
          <p:spPr>
            <a:xfrm rot="5400000">
              <a:off x="8889428" y="2499069"/>
              <a:ext cx="451824" cy="451824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55">
              <a:extLst>
                <a:ext uri="{FF2B5EF4-FFF2-40B4-BE49-F238E27FC236}">
                  <a16:creationId xmlns:a16="http://schemas.microsoft.com/office/drawing/2014/main" id="{49B1E075-BE97-A3D9-9A9F-F9A085A4C5D1}"/>
                </a:ext>
              </a:extLst>
            </p:cNvPr>
            <p:cNvSpPr/>
            <p:nvPr/>
          </p:nvSpPr>
          <p:spPr>
            <a:xfrm rot="5400000">
              <a:off x="8889428" y="3332842"/>
              <a:ext cx="451824" cy="451824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58">
              <a:extLst>
                <a:ext uri="{FF2B5EF4-FFF2-40B4-BE49-F238E27FC236}">
                  <a16:creationId xmlns:a16="http://schemas.microsoft.com/office/drawing/2014/main" id="{926921AE-E1BE-3DD9-85C1-91541E526DF4}"/>
                </a:ext>
              </a:extLst>
            </p:cNvPr>
            <p:cNvSpPr/>
            <p:nvPr/>
          </p:nvSpPr>
          <p:spPr>
            <a:xfrm rot="5400000">
              <a:off x="8903695" y="4959738"/>
              <a:ext cx="451824" cy="45182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0C5EFA0-E879-BCAA-F7DC-7F93B7D3D0AB}"/>
              </a:ext>
            </a:extLst>
          </p:cNvPr>
          <p:cNvSpPr txBox="1"/>
          <p:nvPr/>
        </p:nvSpPr>
        <p:spPr>
          <a:xfrm>
            <a:off x="2004522" y="453726"/>
            <a:ext cx="7266875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EVOLUÇÃO</a:t>
            </a:r>
          </a:p>
        </p:txBody>
      </p:sp>
      <p:pic>
        <p:nvPicPr>
          <p:cNvPr id="11" name="evolucao">
            <a:hlinkClick r:id="" action="ppaction://media"/>
            <a:extLst>
              <a:ext uri="{FF2B5EF4-FFF2-40B4-BE49-F238E27FC236}">
                <a16:creationId xmlns:a16="http://schemas.microsoft.com/office/drawing/2014/main" id="{94A8B815-43C0-7F34-CA61-3E63AD37A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35967" y="1480830"/>
            <a:ext cx="2119527" cy="376804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487DEE-F185-BBBE-DA38-28145BB6A084}"/>
              </a:ext>
            </a:extLst>
          </p:cNvPr>
          <p:cNvSpPr txBox="1"/>
          <p:nvPr/>
        </p:nvSpPr>
        <p:spPr>
          <a:xfrm>
            <a:off x="6845987" y="4602547"/>
            <a:ext cx="211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CANAL: DEVIDEIAS1155</a:t>
            </a:r>
          </a:p>
        </p:txBody>
      </p:sp>
    </p:spTree>
    <p:extLst>
      <p:ext uri="{BB962C8B-B14F-4D97-AF65-F5344CB8AC3E}">
        <p14:creationId xmlns:p14="http://schemas.microsoft.com/office/powerpoint/2010/main" val="274448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061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585230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9E650B-CAC0-4B09-06F6-66F24FF6D70B}"/>
              </a:ext>
            </a:extLst>
          </p:cNvPr>
          <p:cNvSpPr txBox="1"/>
          <p:nvPr/>
        </p:nvSpPr>
        <p:spPr>
          <a:xfrm>
            <a:off x="1749861" y="1166842"/>
            <a:ext cx="6783294" cy="452431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cs typeface="Sabon Next LT" panose="020B0502040204020203" pitchFamily="2" charset="0"/>
            </a:endParaRPr>
          </a:p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Nesta pesquisa, será desenvolvido um protótipo de anel inteligente voltado para pessoas com deficiência visual. O dispositivo será capaz de ler textos impressos e transmiti-los através de áudio para o usuário por meio de um fone de ouvido acoplado. O anel funcionará capturando imagens do texto apontado pelo usuário e convertendo-as em voz, utilizando tecnologias de reconhecimento óptico de caracteres (OCR). O processo de desenvolvimento e validação do dispositivo será conduzido em quatro etapas principais: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508C23-BE71-D4F1-2C1E-CC8B06A94351}"/>
              </a:ext>
            </a:extLst>
          </p:cNvPr>
          <p:cNvSpPr txBox="1"/>
          <p:nvPr/>
        </p:nvSpPr>
        <p:spPr>
          <a:xfrm>
            <a:off x="1311899" y="418158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FEC630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253714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061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585230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9E650B-CAC0-4B09-06F6-66F24FF6D70B}"/>
              </a:ext>
            </a:extLst>
          </p:cNvPr>
          <p:cNvSpPr txBox="1"/>
          <p:nvPr/>
        </p:nvSpPr>
        <p:spPr>
          <a:xfrm>
            <a:off x="1806753" y="2011575"/>
            <a:ext cx="6783294" cy="230832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cs typeface="Sabon Next LT" panose="020B0502040204020203" pitchFamily="2" charset="0"/>
            </a:endParaRPr>
          </a:p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Revisão Bibliográfica: Serão revisados artigos científicos, patentes, e outras fontes que abordem tecnologias assistivas, reconhecimento de texto (OCR), e dispositivos de áudio integrados, com foco em dispositivos vestíveis como anéis inteligentes.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508C23-BE71-D4F1-2C1E-CC8B06A94351}"/>
              </a:ext>
            </a:extLst>
          </p:cNvPr>
          <p:cNvSpPr txBox="1"/>
          <p:nvPr/>
        </p:nvSpPr>
        <p:spPr>
          <a:xfrm>
            <a:off x="1311899" y="418158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FEC630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355096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061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585230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9E650B-CAC0-4B09-06F6-66F24FF6D70B}"/>
              </a:ext>
            </a:extLst>
          </p:cNvPr>
          <p:cNvSpPr txBox="1"/>
          <p:nvPr/>
        </p:nvSpPr>
        <p:spPr>
          <a:xfrm>
            <a:off x="1806753" y="2011575"/>
            <a:ext cx="6783294" cy="230832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Desenvolvimento do Protótipo: Nesta fase, será projetado o hardware do anel, incluindo a seleção de componentes como 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micro-câmeras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 para captura de texto e sensores de movimento para determinar a posição do anel, além de um fone de ouvido para transmissão do áudio.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508C23-BE71-D4F1-2C1E-CC8B06A94351}"/>
              </a:ext>
            </a:extLst>
          </p:cNvPr>
          <p:cNvSpPr txBox="1"/>
          <p:nvPr/>
        </p:nvSpPr>
        <p:spPr>
          <a:xfrm>
            <a:off x="1311899" y="418158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FEC630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2675522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061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585230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9E650B-CAC0-4B09-06F6-66F24FF6D70B}"/>
              </a:ext>
            </a:extLst>
          </p:cNvPr>
          <p:cNvSpPr txBox="1"/>
          <p:nvPr/>
        </p:nvSpPr>
        <p:spPr>
          <a:xfrm>
            <a:off x="1834463" y="2090172"/>
            <a:ext cx="6783294" cy="267765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Desenvolvimento do Software: Implementação do software que fará o reconhecimento óptico de caracteres (OCR), transformação do texto capturado em fala, e integração dos dados com o dispositivo de áudio. O software também incluirá algoritmos para ajustar a captura de imagem com base na posição e movimento do anel.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508C23-BE71-D4F1-2C1E-CC8B06A94351}"/>
              </a:ext>
            </a:extLst>
          </p:cNvPr>
          <p:cNvSpPr txBox="1"/>
          <p:nvPr/>
        </p:nvSpPr>
        <p:spPr>
          <a:xfrm>
            <a:off x="1311899" y="418158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FEC630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208271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061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585230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9E650B-CAC0-4B09-06F6-66F24FF6D70B}"/>
              </a:ext>
            </a:extLst>
          </p:cNvPr>
          <p:cNvSpPr txBox="1"/>
          <p:nvPr/>
        </p:nvSpPr>
        <p:spPr>
          <a:xfrm>
            <a:off x="1834463" y="2090172"/>
            <a:ext cx="6783294" cy="230832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Testes e Validação: O protótipo será testado com um grupo de usuários cegos para avaliar a eficácia do dispositivo em diferentes cenários, como leitura de placas, livros, e embalagens. O feedback dos usuários será utilizado para otimizar tanto o hardware quanto o software.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508C23-BE71-D4F1-2C1E-CC8B06A94351}"/>
              </a:ext>
            </a:extLst>
          </p:cNvPr>
          <p:cNvSpPr txBox="1"/>
          <p:nvPr/>
        </p:nvSpPr>
        <p:spPr>
          <a:xfrm>
            <a:off x="1311899" y="418158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FEC630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2878120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061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581170" y="-6445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508C23-BE71-D4F1-2C1E-CC8B06A94351}"/>
              </a:ext>
            </a:extLst>
          </p:cNvPr>
          <p:cNvSpPr txBox="1"/>
          <p:nvPr/>
        </p:nvSpPr>
        <p:spPr>
          <a:xfrm>
            <a:off x="1268618" y="103810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5D7373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Cronograma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2B7EB74-2030-A0B4-2C3E-895CB4C69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94714"/>
              </p:ext>
            </p:extLst>
          </p:nvPr>
        </p:nvGraphicFramePr>
        <p:xfrm>
          <a:off x="1144448" y="1069455"/>
          <a:ext cx="7840555" cy="5278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0922">
                  <a:extLst>
                    <a:ext uri="{9D8B030D-6E8A-4147-A177-3AD203B41FA5}">
                      <a16:colId xmlns:a16="http://schemas.microsoft.com/office/drawing/2014/main" val="395249738"/>
                    </a:ext>
                  </a:extLst>
                </a:gridCol>
                <a:gridCol w="911099">
                  <a:extLst>
                    <a:ext uri="{9D8B030D-6E8A-4147-A177-3AD203B41FA5}">
                      <a16:colId xmlns:a16="http://schemas.microsoft.com/office/drawing/2014/main" val="2566748266"/>
                    </a:ext>
                  </a:extLst>
                </a:gridCol>
                <a:gridCol w="960644">
                  <a:extLst>
                    <a:ext uri="{9D8B030D-6E8A-4147-A177-3AD203B41FA5}">
                      <a16:colId xmlns:a16="http://schemas.microsoft.com/office/drawing/2014/main" val="2496975292"/>
                    </a:ext>
                  </a:extLst>
                </a:gridCol>
                <a:gridCol w="983137">
                  <a:extLst>
                    <a:ext uri="{9D8B030D-6E8A-4147-A177-3AD203B41FA5}">
                      <a16:colId xmlns:a16="http://schemas.microsoft.com/office/drawing/2014/main" val="3520521477"/>
                    </a:ext>
                  </a:extLst>
                </a:gridCol>
                <a:gridCol w="983138">
                  <a:extLst>
                    <a:ext uri="{9D8B030D-6E8A-4147-A177-3AD203B41FA5}">
                      <a16:colId xmlns:a16="http://schemas.microsoft.com/office/drawing/2014/main" val="688596523"/>
                    </a:ext>
                  </a:extLst>
                </a:gridCol>
                <a:gridCol w="1058763">
                  <a:extLst>
                    <a:ext uri="{9D8B030D-6E8A-4147-A177-3AD203B41FA5}">
                      <a16:colId xmlns:a16="http://schemas.microsoft.com/office/drawing/2014/main" val="2305920098"/>
                    </a:ext>
                  </a:extLst>
                </a:gridCol>
                <a:gridCol w="1032852">
                  <a:extLst>
                    <a:ext uri="{9D8B030D-6E8A-4147-A177-3AD203B41FA5}">
                      <a16:colId xmlns:a16="http://schemas.microsoft.com/office/drawing/2014/main" val="556205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23-29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30-37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37-42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23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Revisão Bibliográfica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0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Desenvolvimento de Protótipo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068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Desenvolvimento de Software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39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Testes e Validação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82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Redação de Monografia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26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Defesa do Projeto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9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Publicação dos Resultados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37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17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061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585230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158164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6D79BA4F-5D01-B1FE-5929-22E91E96C69C}"/>
              </a:ext>
            </a:extLst>
          </p:cNvPr>
          <p:cNvGrpSpPr/>
          <p:nvPr/>
        </p:nvGrpSpPr>
        <p:grpSpPr>
          <a:xfrm>
            <a:off x="1111691" y="997752"/>
            <a:ext cx="6841570" cy="2431248"/>
            <a:chOff x="491612" y="2022009"/>
            <a:chExt cx="6841570" cy="2431248"/>
          </a:xfrm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17A5C68-2237-2045-143F-FCAFE9E66DF5}"/>
                </a:ext>
              </a:extLst>
            </p:cNvPr>
            <p:cNvSpPr/>
            <p:nvPr/>
          </p:nvSpPr>
          <p:spPr>
            <a:xfrm>
              <a:off x="491612" y="2807329"/>
              <a:ext cx="76340" cy="6216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D876ED03-1FDA-521A-AF1D-42F6147C7630}"/>
                </a:ext>
              </a:extLst>
            </p:cNvPr>
            <p:cNvGrpSpPr/>
            <p:nvPr/>
          </p:nvGrpSpPr>
          <p:grpSpPr>
            <a:xfrm>
              <a:off x="514458" y="2022009"/>
              <a:ext cx="6818724" cy="2431248"/>
              <a:chOff x="514458" y="2022009"/>
              <a:chExt cx="6818724" cy="2431248"/>
            </a:xfrm>
          </p:grpSpPr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4A582B37-7B6B-1A0B-1209-EFE60C2FC47E}"/>
                  </a:ext>
                </a:extLst>
              </p:cNvPr>
              <p:cNvSpPr txBox="1"/>
              <p:nvPr/>
            </p:nvSpPr>
            <p:spPr>
              <a:xfrm>
                <a:off x="651378" y="2024345"/>
                <a:ext cx="6632529" cy="2308324"/>
              </a:xfrm>
              <a:prstGeom prst="rect">
                <a:avLst/>
              </a:prstGeom>
              <a:noFill/>
              <a:ln w="76200">
                <a:noFill/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br>
                  <a:rPr lang="pt-B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ill Sans MT" panose="020B0502020104020203" pitchFamily="34" charset="0"/>
                    <a:cs typeface="Sabon Next LT" panose="020B0502040204020203" pitchFamily="2" charset="0"/>
                  </a:rPr>
                </a:br>
                <a:r>
                  <a:rPr lang="pt-B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ill Sans MT" panose="020B0502020104020203" pitchFamily="34" charset="0"/>
                    <a:cs typeface="Sabon Next LT" panose="020B0502040204020203" pitchFamily="2" charset="0"/>
                  </a:rPr>
                  <a:t>“Aprender não é saber; há sabidos e sábios: a memória faz os sabidos, a filosofia faz os sábios. E a filosofia não se aprende; ela é a união entre as ciências e o gênio que as aplica.“</a:t>
                </a:r>
              </a:p>
              <a:p>
                <a:pPr algn="ctr"/>
                <a:r>
                  <a:rPr lang="pt-B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ill Sans MT" panose="020B0502020104020203" pitchFamily="34" charset="0"/>
                    <a:cs typeface="Sabon Next LT" panose="020B0502040204020203" pitchFamily="2" charset="0"/>
                  </a:rPr>
                  <a:t>-Alexandre Dumas</a:t>
                </a:r>
              </a:p>
            </p:txBody>
          </p:sp>
          <p:grpSp>
            <p:nvGrpSpPr>
              <p:cNvPr id="77" name="Agrupar 76">
                <a:extLst>
                  <a:ext uri="{FF2B5EF4-FFF2-40B4-BE49-F238E27FC236}">
                    <a16:creationId xmlns:a16="http://schemas.microsoft.com/office/drawing/2014/main" id="{9A50D2C5-5417-8166-69A3-F9407556F453}"/>
                  </a:ext>
                </a:extLst>
              </p:cNvPr>
              <p:cNvGrpSpPr/>
              <p:nvPr/>
            </p:nvGrpSpPr>
            <p:grpSpPr>
              <a:xfrm>
                <a:off x="514458" y="2022009"/>
                <a:ext cx="6818724" cy="2431248"/>
                <a:chOff x="491612" y="1983157"/>
                <a:chExt cx="6818724" cy="2431248"/>
              </a:xfrm>
            </p:grpSpPr>
            <p:sp>
              <p:nvSpPr>
                <p:cNvPr id="54" name="Retângulo 53">
                  <a:extLst>
                    <a:ext uri="{FF2B5EF4-FFF2-40B4-BE49-F238E27FC236}">
                      <a16:creationId xmlns:a16="http://schemas.microsoft.com/office/drawing/2014/main" id="{356E9DD4-F2FF-5E42-CB55-CEC5ABC9EC49}"/>
                    </a:ext>
                  </a:extLst>
                </p:cNvPr>
                <p:cNvSpPr/>
                <p:nvPr/>
              </p:nvSpPr>
              <p:spPr>
                <a:xfrm>
                  <a:off x="7233719" y="2830717"/>
                  <a:ext cx="76340" cy="621671"/>
                </a:xfrm>
                <a:prstGeom prst="rect">
                  <a:avLst/>
                </a:pr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D4F2CA39-BFF6-43DB-A9D3-0D31839B0890}"/>
                    </a:ext>
                  </a:extLst>
                </p:cNvPr>
                <p:cNvSpPr/>
                <p:nvPr/>
              </p:nvSpPr>
              <p:spPr>
                <a:xfrm>
                  <a:off x="7233996" y="3654737"/>
                  <a:ext cx="76340" cy="621671"/>
                </a:xfrm>
                <a:prstGeom prst="rect">
                  <a:avLst/>
                </a:pr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6" name="Retângulo 55">
                  <a:extLst>
                    <a:ext uri="{FF2B5EF4-FFF2-40B4-BE49-F238E27FC236}">
                      <a16:creationId xmlns:a16="http://schemas.microsoft.com/office/drawing/2014/main" id="{9DE30435-7CB3-FBAE-E3FF-A35D91E10B6E}"/>
                    </a:ext>
                  </a:extLst>
                </p:cNvPr>
                <p:cNvSpPr/>
                <p:nvPr/>
              </p:nvSpPr>
              <p:spPr>
                <a:xfrm rot="5400000">
                  <a:off x="6801350" y="4065399"/>
                  <a:ext cx="76340" cy="621671"/>
                </a:xfrm>
                <a:prstGeom prst="rect">
                  <a:avLst/>
                </a:pr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7" name="Retângulo 56">
                  <a:extLst>
                    <a:ext uri="{FF2B5EF4-FFF2-40B4-BE49-F238E27FC236}">
                      <a16:creationId xmlns:a16="http://schemas.microsoft.com/office/drawing/2014/main" id="{B2266205-F2FB-05EB-E548-94849A53D582}"/>
                    </a:ext>
                  </a:extLst>
                </p:cNvPr>
                <p:cNvSpPr/>
                <p:nvPr/>
              </p:nvSpPr>
              <p:spPr>
                <a:xfrm rot="5400000">
                  <a:off x="5960235" y="4060004"/>
                  <a:ext cx="76340" cy="621671"/>
                </a:xfrm>
                <a:prstGeom prst="rect">
                  <a:avLst/>
                </a:prstGeom>
                <a:solidFill>
                  <a:srgbClr val="FEC63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8" name="Retângulo 57">
                  <a:extLst>
                    <a:ext uri="{FF2B5EF4-FFF2-40B4-BE49-F238E27FC236}">
                      <a16:creationId xmlns:a16="http://schemas.microsoft.com/office/drawing/2014/main" id="{A9A2F1A5-22CE-2851-EADB-47A48D0C8BBF}"/>
                    </a:ext>
                  </a:extLst>
                </p:cNvPr>
                <p:cNvSpPr/>
                <p:nvPr/>
              </p:nvSpPr>
              <p:spPr>
                <a:xfrm rot="5400000">
                  <a:off x="5119120" y="4060645"/>
                  <a:ext cx="76340" cy="621671"/>
                </a:xfrm>
                <a:prstGeom prst="rect">
                  <a:avLst/>
                </a:prstGeom>
                <a:solidFill>
                  <a:srgbClr val="FEC63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9" name="Retângulo 58">
                  <a:extLst>
                    <a:ext uri="{FF2B5EF4-FFF2-40B4-BE49-F238E27FC236}">
                      <a16:creationId xmlns:a16="http://schemas.microsoft.com/office/drawing/2014/main" id="{5307C932-0CDC-CD15-1EBB-E217667E34D3}"/>
                    </a:ext>
                  </a:extLst>
                </p:cNvPr>
                <p:cNvSpPr/>
                <p:nvPr/>
              </p:nvSpPr>
              <p:spPr>
                <a:xfrm rot="5400000">
                  <a:off x="4278005" y="4061286"/>
                  <a:ext cx="76340" cy="621671"/>
                </a:xfrm>
                <a:prstGeom prst="rect">
                  <a:avLst/>
                </a:prstGeom>
                <a:solidFill>
                  <a:srgbClr val="FEC63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0" name="Retângulo 59">
                  <a:extLst>
                    <a:ext uri="{FF2B5EF4-FFF2-40B4-BE49-F238E27FC236}">
                      <a16:creationId xmlns:a16="http://schemas.microsoft.com/office/drawing/2014/main" id="{0274722A-041C-54EB-0B30-C75F3B731F5B}"/>
                    </a:ext>
                  </a:extLst>
                </p:cNvPr>
                <p:cNvSpPr/>
                <p:nvPr/>
              </p:nvSpPr>
              <p:spPr>
                <a:xfrm rot="5400000">
                  <a:off x="3436890" y="4061927"/>
                  <a:ext cx="76340" cy="621671"/>
                </a:xfrm>
                <a:prstGeom prst="rect">
                  <a:avLst/>
                </a:prstGeom>
                <a:solidFill>
                  <a:srgbClr val="FEC63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Retângulo 60">
                  <a:extLst>
                    <a:ext uri="{FF2B5EF4-FFF2-40B4-BE49-F238E27FC236}">
                      <a16:creationId xmlns:a16="http://schemas.microsoft.com/office/drawing/2014/main" id="{5D900953-973A-37AF-C221-634B8BD01A34}"/>
                    </a:ext>
                  </a:extLst>
                </p:cNvPr>
                <p:cNvSpPr/>
                <p:nvPr/>
              </p:nvSpPr>
              <p:spPr>
                <a:xfrm rot="5400000">
                  <a:off x="2595775" y="4062568"/>
                  <a:ext cx="76340" cy="62167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Retângulo 61">
                  <a:extLst>
                    <a:ext uri="{FF2B5EF4-FFF2-40B4-BE49-F238E27FC236}">
                      <a16:creationId xmlns:a16="http://schemas.microsoft.com/office/drawing/2014/main" id="{A349BEAF-F592-64DB-985A-2882BE969136}"/>
                    </a:ext>
                  </a:extLst>
                </p:cNvPr>
                <p:cNvSpPr/>
                <p:nvPr/>
              </p:nvSpPr>
              <p:spPr>
                <a:xfrm rot="5400000">
                  <a:off x="1754660" y="4063209"/>
                  <a:ext cx="76340" cy="62167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3" name="Retângulo 62">
                  <a:extLst>
                    <a:ext uri="{FF2B5EF4-FFF2-40B4-BE49-F238E27FC236}">
                      <a16:creationId xmlns:a16="http://schemas.microsoft.com/office/drawing/2014/main" id="{209600DF-DF2A-4F18-19EC-89EF47B6EBA0}"/>
                    </a:ext>
                  </a:extLst>
                </p:cNvPr>
                <p:cNvSpPr/>
                <p:nvPr/>
              </p:nvSpPr>
              <p:spPr>
                <a:xfrm rot="5400000">
                  <a:off x="913545" y="4063850"/>
                  <a:ext cx="76340" cy="62167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Retângulo 63">
                  <a:extLst>
                    <a:ext uri="{FF2B5EF4-FFF2-40B4-BE49-F238E27FC236}">
                      <a16:creationId xmlns:a16="http://schemas.microsoft.com/office/drawing/2014/main" id="{2A50EE0C-D101-CA29-BBE4-84695436CC52}"/>
                    </a:ext>
                  </a:extLst>
                </p:cNvPr>
                <p:cNvSpPr/>
                <p:nvPr/>
              </p:nvSpPr>
              <p:spPr>
                <a:xfrm>
                  <a:off x="491612" y="3654737"/>
                  <a:ext cx="76340" cy="62167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" name="Forma Livre: Forma 75">
                  <a:extLst>
                    <a:ext uri="{FF2B5EF4-FFF2-40B4-BE49-F238E27FC236}">
                      <a16:creationId xmlns:a16="http://schemas.microsoft.com/office/drawing/2014/main" id="{B8A5B8F9-F8E9-192D-57F6-FB50C71BDB86}"/>
                    </a:ext>
                  </a:extLst>
                </p:cNvPr>
                <p:cNvSpPr/>
                <p:nvPr/>
              </p:nvSpPr>
              <p:spPr>
                <a:xfrm rot="5400000">
                  <a:off x="519296" y="1955473"/>
                  <a:ext cx="598436" cy="653803"/>
                </a:xfrm>
                <a:custGeom>
                  <a:avLst/>
                  <a:gdLst>
                    <a:gd name="connsiteX0" fmla="*/ 0 w 598436"/>
                    <a:gd name="connsiteY0" fmla="*/ 653803 h 653803"/>
                    <a:gd name="connsiteX1" fmla="*/ 0 w 598436"/>
                    <a:gd name="connsiteY1" fmla="*/ 577463 h 653803"/>
                    <a:gd name="connsiteX2" fmla="*/ 641 w 598436"/>
                    <a:gd name="connsiteY2" fmla="*/ 577463 h 653803"/>
                    <a:gd name="connsiteX3" fmla="*/ 641 w 598436"/>
                    <a:gd name="connsiteY3" fmla="*/ 0 h 653803"/>
                    <a:gd name="connsiteX4" fmla="*/ 76981 w 598436"/>
                    <a:gd name="connsiteY4" fmla="*/ 0 h 653803"/>
                    <a:gd name="connsiteX5" fmla="*/ 76981 w 598436"/>
                    <a:gd name="connsiteY5" fmla="*/ 577463 h 653803"/>
                    <a:gd name="connsiteX6" fmla="*/ 598436 w 598436"/>
                    <a:gd name="connsiteY6" fmla="*/ 577463 h 653803"/>
                    <a:gd name="connsiteX7" fmla="*/ 598436 w 598436"/>
                    <a:gd name="connsiteY7" fmla="*/ 653803 h 653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8436" h="653803">
                      <a:moveTo>
                        <a:pt x="0" y="653803"/>
                      </a:moveTo>
                      <a:lnTo>
                        <a:pt x="0" y="577463"/>
                      </a:lnTo>
                      <a:lnTo>
                        <a:pt x="641" y="577463"/>
                      </a:lnTo>
                      <a:lnTo>
                        <a:pt x="641" y="0"/>
                      </a:lnTo>
                      <a:lnTo>
                        <a:pt x="76981" y="0"/>
                      </a:lnTo>
                      <a:lnTo>
                        <a:pt x="76981" y="577463"/>
                      </a:lnTo>
                      <a:lnTo>
                        <a:pt x="598436" y="577463"/>
                      </a:lnTo>
                      <a:lnTo>
                        <a:pt x="598436" y="653803"/>
                      </a:lnTo>
                      <a:close/>
                    </a:path>
                  </a:pathLst>
                </a:custGeom>
                <a:solidFill>
                  <a:srgbClr val="FF596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F8D6154-1F0A-71E4-6115-92F9B0864065}"/>
                    </a:ext>
                  </a:extLst>
                </p:cNvPr>
                <p:cNvSpPr/>
                <p:nvPr/>
              </p:nvSpPr>
              <p:spPr>
                <a:xfrm rot="5400000">
                  <a:off x="1636863" y="1725767"/>
                  <a:ext cx="76340" cy="598436"/>
                </a:xfrm>
                <a:prstGeom prst="rect">
                  <a:avLst/>
                </a:prstGeom>
                <a:solidFill>
                  <a:srgbClr val="FF596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" name="Retângulo 68">
                  <a:extLst>
                    <a:ext uri="{FF2B5EF4-FFF2-40B4-BE49-F238E27FC236}">
                      <a16:creationId xmlns:a16="http://schemas.microsoft.com/office/drawing/2014/main" id="{9AC05B2B-BFFB-0BFE-E75B-CA5C7C75565A}"/>
                    </a:ext>
                  </a:extLst>
                </p:cNvPr>
                <p:cNvSpPr/>
                <p:nvPr/>
              </p:nvSpPr>
              <p:spPr>
                <a:xfrm rot="5400000">
                  <a:off x="2474753" y="1728785"/>
                  <a:ext cx="76340" cy="598436"/>
                </a:xfrm>
                <a:prstGeom prst="rect">
                  <a:avLst/>
                </a:prstGeom>
                <a:solidFill>
                  <a:srgbClr val="FF596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" name="Retângulo 69">
                  <a:extLst>
                    <a:ext uri="{FF2B5EF4-FFF2-40B4-BE49-F238E27FC236}">
                      <a16:creationId xmlns:a16="http://schemas.microsoft.com/office/drawing/2014/main" id="{0A16CDED-076C-5B7F-D108-2D3C6BD047FB}"/>
                    </a:ext>
                  </a:extLst>
                </p:cNvPr>
                <p:cNvSpPr/>
                <p:nvPr/>
              </p:nvSpPr>
              <p:spPr>
                <a:xfrm rot="5400000">
                  <a:off x="3312643" y="1728785"/>
                  <a:ext cx="76340" cy="598436"/>
                </a:xfrm>
                <a:prstGeom prst="rect">
                  <a:avLst/>
                </a:prstGeom>
                <a:solidFill>
                  <a:srgbClr val="5D73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3371BFC9-D9E2-E313-45F5-80A98A32E30D}"/>
                    </a:ext>
                  </a:extLst>
                </p:cNvPr>
                <p:cNvSpPr/>
                <p:nvPr/>
              </p:nvSpPr>
              <p:spPr>
                <a:xfrm rot="5400000">
                  <a:off x="4148820" y="1728812"/>
                  <a:ext cx="76340" cy="598436"/>
                </a:xfrm>
                <a:prstGeom prst="rect">
                  <a:avLst/>
                </a:prstGeom>
                <a:solidFill>
                  <a:srgbClr val="5D73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Retângulo 71">
                  <a:extLst>
                    <a:ext uri="{FF2B5EF4-FFF2-40B4-BE49-F238E27FC236}">
                      <a16:creationId xmlns:a16="http://schemas.microsoft.com/office/drawing/2014/main" id="{5FD53D55-E7E7-2EAE-6CBA-7047A339240A}"/>
                    </a:ext>
                  </a:extLst>
                </p:cNvPr>
                <p:cNvSpPr/>
                <p:nvPr/>
              </p:nvSpPr>
              <p:spPr>
                <a:xfrm rot="5400000">
                  <a:off x="4984997" y="1728839"/>
                  <a:ext cx="76340" cy="598436"/>
                </a:xfrm>
                <a:prstGeom prst="rect">
                  <a:avLst/>
                </a:prstGeom>
                <a:solidFill>
                  <a:srgbClr val="5D73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Retângulo 72">
                  <a:extLst>
                    <a:ext uri="{FF2B5EF4-FFF2-40B4-BE49-F238E27FC236}">
                      <a16:creationId xmlns:a16="http://schemas.microsoft.com/office/drawing/2014/main" id="{4168E07C-515A-16B3-491D-DD5C771BF1C5}"/>
                    </a:ext>
                  </a:extLst>
                </p:cNvPr>
                <p:cNvSpPr/>
                <p:nvPr/>
              </p:nvSpPr>
              <p:spPr>
                <a:xfrm rot="5400000">
                  <a:off x="5821174" y="1728866"/>
                  <a:ext cx="76340" cy="598436"/>
                </a:xfrm>
                <a:prstGeom prst="rect">
                  <a:avLst/>
                </a:prstGeom>
                <a:solidFill>
                  <a:srgbClr val="5D73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Retângulo 73">
                  <a:extLst>
                    <a:ext uri="{FF2B5EF4-FFF2-40B4-BE49-F238E27FC236}">
                      <a16:creationId xmlns:a16="http://schemas.microsoft.com/office/drawing/2014/main" id="{1AFBF5AF-4D3E-4A99-9041-39581BC62B8C}"/>
                    </a:ext>
                  </a:extLst>
                </p:cNvPr>
                <p:cNvSpPr/>
                <p:nvPr/>
              </p:nvSpPr>
              <p:spPr>
                <a:xfrm rot="5400000">
                  <a:off x="6666457" y="1728785"/>
                  <a:ext cx="76340" cy="598436"/>
                </a:xfrm>
                <a:prstGeom prst="rect">
                  <a:avLst/>
                </a:pr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5" name="Retângulo 74">
                  <a:extLst>
                    <a:ext uri="{FF2B5EF4-FFF2-40B4-BE49-F238E27FC236}">
                      <a16:creationId xmlns:a16="http://schemas.microsoft.com/office/drawing/2014/main" id="{71CE3DB5-3261-63BE-6DA5-E7D62AF43167}"/>
                    </a:ext>
                  </a:extLst>
                </p:cNvPr>
                <p:cNvSpPr/>
                <p:nvPr/>
              </p:nvSpPr>
              <p:spPr>
                <a:xfrm rot="10800000">
                  <a:off x="7230535" y="1989833"/>
                  <a:ext cx="76340" cy="624562"/>
                </a:xfrm>
                <a:prstGeom prst="rect">
                  <a:avLst/>
                </a:prstGeom>
                <a:solidFill>
                  <a:srgbClr val="00A0A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7AD15370-0AEE-4957-17E1-622F247BBB40}"/>
              </a:ext>
            </a:extLst>
          </p:cNvPr>
          <p:cNvSpPr txBox="1"/>
          <p:nvPr/>
        </p:nvSpPr>
        <p:spPr>
          <a:xfrm>
            <a:off x="980268" y="3965380"/>
            <a:ext cx="7015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5D7373"/>
                </a:solidFill>
                <a:latin typeface="Gill Sans MT" panose="020B0502020104020203" pitchFamily="34" charset="0"/>
              </a:rPr>
              <a:t>Perguntas? Sinta-se à vontade para fazê-las </a:t>
            </a:r>
            <a:r>
              <a:rPr lang="pt-BR" sz="4800" dirty="0">
                <a:solidFill>
                  <a:srgbClr val="5D7373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</a:t>
            </a:r>
            <a:endParaRPr lang="pt-BR" sz="4800" dirty="0">
              <a:solidFill>
                <a:srgbClr val="5D7373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7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>
            <a:extLst>
              <a:ext uri="{FF2B5EF4-FFF2-40B4-BE49-F238E27FC236}">
                <a16:creationId xmlns:a16="http://schemas.microsoft.com/office/drawing/2014/main" id="{5F002A74-6499-3EDA-97A0-DBA9057084BB}"/>
              </a:ext>
            </a:extLst>
          </p:cNvPr>
          <p:cNvGrpSpPr/>
          <p:nvPr/>
        </p:nvGrpSpPr>
        <p:grpSpPr>
          <a:xfrm>
            <a:off x="6092126" y="3972418"/>
            <a:ext cx="1447608" cy="689233"/>
            <a:chOff x="6884191" y="4526067"/>
            <a:chExt cx="1940328" cy="923826"/>
          </a:xfrm>
        </p:grpSpPr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ED1926A7-4BA4-46BB-3B64-DAB1D5590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4191" y="4987981"/>
              <a:ext cx="1478415" cy="0"/>
            </a:xfrm>
            <a:prstGeom prst="line">
              <a:avLst/>
            </a:prstGeom>
            <a:ln w="28575">
              <a:solidFill>
                <a:srgbClr val="92D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176F5940-6535-1C63-DFDC-4FA51800E228}"/>
                </a:ext>
              </a:extLst>
            </p:cNvPr>
            <p:cNvSpPr/>
            <p:nvPr/>
          </p:nvSpPr>
          <p:spPr>
            <a:xfrm>
              <a:off x="7900693" y="4526067"/>
              <a:ext cx="923826" cy="9238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0" name="Gráfico 69" descr="Despertador com preenchimento sólido">
              <a:extLst>
                <a:ext uri="{FF2B5EF4-FFF2-40B4-BE49-F238E27FC236}">
                  <a16:creationId xmlns:a16="http://schemas.microsoft.com/office/drawing/2014/main" id="{C4B13FBD-0C49-BFCE-EF6C-9FAD05BB1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038075" y="4665425"/>
              <a:ext cx="655307" cy="655307"/>
            </a:xfrm>
            <a:prstGeom prst="rect">
              <a:avLst/>
            </a:prstGeom>
            <a:effectLst>
              <a:outerShdw blurRad="88900" dist="50800" dir="13200000" sx="102000" sy="102000" algn="br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B164C7AD-CE50-3145-FA6E-1B9E0EF92BB5}"/>
              </a:ext>
            </a:extLst>
          </p:cNvPr>
          <p:cNvGrpSpPr/>
          <p:nvPr/>
        </p:nvGrpSpPr>
        <p:grpSpPr>
          <a:xfrm>
            <a:off x="6231391" y="3514443"/>
            <a:ext cx="1370613" cy="689233"/>
            <a:chOff x="3369533" y="3835554"/>
            <a:chExt cx="1837128" cy="923826"/>
          </a:xfrm>
        </p:grpSpPr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1CAC94CE-43E7-D24D-276A-8CAFEB207762}"/>
                </a:ext>
              </a:extLst>
            </p:cNvPr>
            <p:cNvCxnSpPr>
              <a:cxnSpLocks/>
            </p:cNvCxnSpPr>
            <p:nvPr/>
          </p:nvCxnSpPr>
          <p:spPr>
            <a:xfrm>
              <a:off x="3831443" y="4297468"/>
              <a:ext cx="1375218" cy="0"/>
            </a:xfrm>
            <a:prstGeom prst="line">
              <a:avLst/>
            </a:prstGeom>
            <a:ln w="28575">
              <a:solidFill>
                <a:srgbClr val="FEC63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82593296-3CF6-2756-74E2-5C34B271095A}"/>
                </a:ext>
              </a:extLst>
            </p:cNvPr>
            <p:cNvSpPr/>
            <p:nvPr/>
          </p:nvSpPr>
          <p:spPr>
            <a:xfrm flipH="1">
              <a:off x="3369533" y="3835554"/>
              <a:ext cx="923827" cy="923826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áfico 80" descr="Na mosca com preenchimento sólido">
              <a:extLst>
                <a:ext uri="{FF2B5EF4-FFF2-40B4-BE49-F238E27FC236}">
                  <a16:creationId xmlns:a16="http://schemas.microsoft.com/office/drawing/2014/main" id="{48AD7432-C2D8-31B0-B959-E2430B231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473846" y="3952264"/>
              <a:ext cx="690403" cy="690402"/>
            </a:xfrm>
            <a:prstGeom prst="rect">
              <a:avLst/>
            </a:prstGeom>
            <a:effectLst>
              <a:outerShdw blurRad="88900" dist="50800" dir="13200000" sx="102000" sy="102000" algn="br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CAA34A40-3283-9E89-3227-1A9FE0F0A0CD}"/>
              </a:ext>
            </a:extLst>
          </p:cNvPr>
          <p:cNvGrpSpPr/>
          <p:nvPr/>
        </p:nvGrpSpPr>
        <p:grpSpPr>
          <a:xfrm>
            <a:off x="6259127" y="3018419"/>
            <a:ext cx="1740595" cy="689233"/>
            <a:chOff x="7236199" y="2637177"/>
            <a:chExt cx="2333038" cy="923826"/>
          </a:xfrm>
        </p:grpSpPr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662FE663-F130-8948-5D82-0870B13D0E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36199" y="3079614"/>
              <a:ext cx="1871126" cy="19477"/>
            </a:xfrm>
            <a:prstGeom prst="line">
              <a:avLst/>
            </a:prstGeom>
            <a:ln w="28575">
              <a:solidFill>
                <a:srgbClr val="00A0A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8F3DAD67-B15F-AC3C-34DB-8585227AD3A0}"/>
                </a:ext>
              </a:extLst>
            </p:cNvPr>
            <p:cNvSpPr/>
            <p:nvPr/>
          </p:nvSpPr>
          <p:spPr>
            <a:xfrm>
              <a:off x="8645411" y="2637177"/>
              <a:ext cx="923826" cy="923826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6" name="Gráfico 65" descr="Área de Transferência com preenchimento sólido">
              <a:extLst>
                <a:ext uri="{FF2B5EF4-FFF2-40B4-BE49-F238E27FC236}">
                  <a16:creationId xmlns:a16="http://schemas.microsoft.com/office/drawing/2014/main" id="{6E8193FE-BD82-1779-69E4-86E30196B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803994" y="2777581"/>
              <a:ext cx="686612" cy="686612"/>
            </a:xfrm>
            <a:prstGeom prst="rect">
              <a:avLst/>
            </a:prstGeom>
            <a:effectLst>
              <a:outerShdw blurRad="88900" dist="50800" dir="13200000" sx="102000" sy="102000" algn="br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1AF90703-5EC6-5A7A-390B-F9BD5DB9CB90}"/>
              </a:ext>
            </a:extLst>
          </p:cNvPr>
          <p:cNvGrpSpPr/>
          <p:nvPr/>
        </p:nvGrpSpPr>
        <p:grpSpPr>
          <a:xfrm>
            <a:off x="6027200" y="2157693"/>
            <a:ext cx="1690579" cy="689233"/>
            <a:chOff x="6881301" y="770085"/>
            <a:chExt cx="2265999" cy="9238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F23260B7-BC59-9855-3C5B-85B21150DD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1301" y="1231997"/>
              <a:ext cx="1804086" cy="1"/>
            </a:xfrm>
            <a:prstGeom prst="line">
              <a:avLst/>
            </a:prstGeom>
            <a:ln w="28575">
              <a:solidFill>
                <a:srgbClr val="FF5969"/>
              </a:solidFill>
              <a:tailEnd type="oval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A7795B7F-5DA6-77D4-39CD-9212AE6EF557}"/>
                </a:ext>
              </a:extLst>
            </p:cNvPr>
            <p:cNvSpPr/>
            <p:nvPr/>
          </p:nvSpPr>
          <p:spPr>
            <a:xfrm>
              <a:off x="8223474" y="770085"/>
              <a:ext cx="923826" cy="92382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Gráfico 61" descr="Brainstorm com preenchimento sólido">
              <a:extLst>
                <a:ext uri="{FF2B5EF4-FFF2-40B4-BE49-F238E27FC236}">
                  <a16:creationId xmlns:a16="http://schemas.microsoft.com/office/drawing/2014/main" id="{2EE36816-3602-0332-CD82-DA38A64D1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362605" y="901221"/>
              <a:ext cx="661554" cy="661553"/>
            </a:xfrm>
            <a:prstGeom prst="rect">
              <a:avLst/>
            </a:prstGeom>
          </p:spPr>
        </p:pic>
      </p:grp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E174F6F1-FC53-2001-5B60-324B3B27FA81}"/>
              </a:ext>
            </a:extLst>
          </p:cNvPr>
          <p:cNvGrpSpPr/>
          <p:nvPr/>
        </p:nvGrpSpPr>
        <p:grpSpPr>
          <a:xfrm>
            <a:off x="6531384" y="4154713"/>
            <a:ext cx="741505" cy="225950"/>
            <a:chOff x="6884191" y="4526067"/>
            <a:chExt cx="1940328" cy="923826"/>
          </a:xfrm>
        </p:grpSpPr>
        <p:cxnSp>
          <p:nvCxnSpPr>
            <p:cNvPr id="164" name="Conector reto 163">
              <a:extLst>
                <a:ext uri="{FF2B5EF4-FFF2-40B4-BE49-F238E27FC236}">
                  <a16:creationId xmlns:a16="http://schemas.microsoft.com/office/drawing/2014/main" id="{FF70010E-DF3A-B627-42E0-12E5BC0C8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4191" y="4987981"/>
              <a:ext cx="1478415" cy="0"/>
            </a:xfrm>
            <a:prstGeom prst="line">
              <a:avLst/>
            </a:prstGeom>
            <a:ln w="28575">
              <a:solidFill>
                <a:srgbClr val="92D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Elipse 164">
              <a:extLst>
                <a:ext uri="{FF2B5EF4-FFF2-40B4-BE49-F238E27FC236}">
                  <a16:creationId xmlns:a16="http://schemas.microsoft.com/office/drawing/2014/main" id="{D73287AA-80FA-6F1F-D529-80766B33D658}"/>
                </a:ext>
              </a:extLst>
            </p:cNvPr>
            <p:cNvSpPr/>
            <p:nvPr/>
          </p:nvSpPr>
          <p:spPr>
            <a:xfrm>
              <a:off x="7900693" y="4526067"/>
              <a:ext cx="923826" cy="9238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6" name="Gráfico 165" descr="Espiral">
              <a:extLst>
                <a:ext uri="{FF2B5EF4-FFF2-40B4-BE49-F238E27FC236}">
                  <a16:creationId xmlns:a16="http://schemas.microsoft.com/office/drawing/2014/main" id="{382B6F15-F747-227C-4F36-9E64D5940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38075" y="4665425"/>
              <a:ext cx="655308" cy="655308"/>
            </a:xfrm>
            <a:prstGeom prst="rect">
              <a:avLst/>
            </a:prstGeom>
            <a:effectLst>
              <a:outerShdw blurRad="88900" dist="50800" dir="13200000" sx="102000" sy="102000" algn="br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F827DD17-0B58-124A-5569-8CDBC39F19A3}"/>
              </a:ext>
            </a:extLst>
          </p:cNvPr>
          <p:cNvGrpSpPr/>
          <p:nvPr/>
        </p:nvGrpSpPr>
        <p:grpSpPr>
          <a:xfrm>
            <a:off x="6440192" y="3557799"/>
            <a:ext cx="1045788" cy="499011"/>
            <a:chOff x="3369532" y="3835554"/>
            <a:chExt cx="1837129" cy="923826"/>
          </a:xfrm>
        </p:grpSpPr>
        <p:cxnSp>
          <p:nvCxnSpPr>
            <p:cNvPr id="172" name="Conector reto 171">
              <a:extLst>
                <a:ext uri="{FF2B5EF4-FFF2-40B4-BE49-F238E27FC236}">
                  <a16:creationId xmlns:a16="http://schemas.microsoft.com/office/drawing/2014/main" id="{E8036F71-9BE7-FA08-1725-CBBDF95F7666}"/>
                </a:ext>
              </a:extLst>
            </p:cNvPr>
            <p:cNvCxnSpPr>
              <a:cxnSpLocks/>
            </p:cNvCxnSpPr>
            <p:nvPr/>
          </p:nvCxnSpPr>
          <p:spPr>
            <a:xfrm>
              <a:off x="3831443" y="4297468"/>
              <a:ext cx="1375218" cy="0"/>
            </a:xfrm>
            <a:prstGeom prst="line">
              <a:avLst/>
            </a:prstGeom>
            <a:ln w="28575">
              <a:solidFill>
                <a:srgbClr val="FEC63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Elipse 172">
              <a:extLst>
                <a:ext uri="{FF2B5EF4-FFF2-40B4-BE49-F238E27FC236}">
                  <a16:creationId xmlns:a16="http://schemas.microsoft.com/office/drawing/2014/main" id="{D02C15D1-A12E-3624-173B-EB1901D35C80}"/>
                </a:ext>
              </a:extLst>
            </p:cNvPr>
            <p:cNvSpPr/>
            <p:nvPr/>
          </p:nvSpPr>
          <p:spPr>
            <a:xfrm flipH="1">
              <a:off x="3369532" y="3835554"/>
              <a:ext cx="923827" cy="923826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4" name="Gráfico 173" descr="Cronômetro">
              <a:extLst>
                <a:ext uri="{FF2B5EF4-FFF2-40B4-BE49-F238E27FC236}">
                  <a16:creationId xmlns:a16="http://schemas.microsoft.com/office/drawing/2014/main" id="{8A48EB4B-8984-CE08-2276-645BB1074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73846" y="3952264"/>
              <a:ext cx="690403" cy="690403"/>
            </a:xfrm>
            <a:prstGeom prst="rect">
              <a:avLst/>
            </a:prstGeom>
            <a:effectLst>
              <a:outerShdw blurRad="88900" dist="50800" dir="13200000" sx="102000" sy="102000" algn="br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159" name="Agrupar 158">
            <a:extLst>
              <a:ext uri="{FF2B5EF4-FFF2-40B4-BE49-F238E27FC236}">
                <a16:creationId xmlns:a16="http://schemas.microsoft.com/office/drawing/2014/main" id="{275F4758-9283-0261-11BF-969A8418379C}"/>
              </a:ext>
            </a:extLst>
          </p:cNvPr>
          <p:cNvGrpSpPr/>
          <p:nvPr/>
        </p:nvGrpSpPr>
        <p:grpSpPr>
          <a:xfrm>
            <a:off x="6286597" y="3210107"/>
            <a:ext cx="1416115" cy="355458"/>
            <a:chOff x="7126423" y="2637177"/>
            <a:chExt cx="2442814" cy="923826"/>
          </a:xfrm>
        </p:grpSpPr>
        <p:cxnSp>
          <p:nvCxnSpPr>
            <p:cNvPr id="160" name="Conector reto 159">
              <a:extLst>
                <a:ext uri="{FF2B5EF4-FFF2-40B4-BE49-F238E27FC236}">
                  <a16:creationId xmlns:a16="http://schemas.microsoft.com/office/drawing/2014/main" id="{C96E35DE-FC66-406D-B79B-CAD38B3ACA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26423" y="3088348"/>
              <a:ext cx="1980902" cy="10743"/>
            </a:xfrm>
            <a:prstGeom prst="line">
              <a:avLst/>
            </a:prstGeom>
            <a:ln w="28575">
              <a:solidFill>
                <a:srgbClr val="00A0A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Elipse 160">
              <a:extLst>
                <a:ext uri="{FF2B5EF4-FFF2-40B4-BE49-F238E27FC236}">
                  <a16:creationId xmlns:a16="http://schemas.microsoft.com/office/drawing/2014/main" id="{ABD588F8-06EF-568E-7F22-2E725EC12A7F}"/>
                </a:ext>
              </a:extLst>
            </p:cNvPr>
            <p:cNvSpPr/>
            <p:nvPr/>
          </p:nvSpPr>
          <p:spPr>
            <a:xfrm>
              <a:off x="8645411" y="2637177"/>
              <a:ext cx="923826" cy="923826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2" name="Gráfico 161" descr="Crescimento dos negócios">
              <a:extLst>
                <a:ext uri="{FF2B5EF4-FFF2-40B4-BE49-F238E27FC236}">
                  <a16:creationId xmlns:a16="http://schemas.microsoft.com/office/drawing/2014/main" id="{D43FB411-5AEE-786E-D4F4-F8A62D2B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03994" y="2777581"/>
              <a:ext cx="686611" cy="686611"/>
            </a:xfrm>
            <a:prstGeom prst="rect">
              <a:avLst/>
            </a:prstGeom>
            <a:effectLst>
              <a:outerShdw blurRad="88900" dist="50800" dir="13200000" sx="102000" sy="102000" algn="br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C32E1702-CFE7-1A91-503D-56C592760BF0}"/>
              </a:ext>
            </a:extLst>
          </p:cNvPr>
          <p:cNvGrpSpPr/>
          <p:nvPr/>
        </p:nvGrpSpPr>
        <p:grpSpPr>
          <a:xfrm>
            <a:off x="6575828" y="2758044"/>
            <a:ext cx="1137739" cy="261972"/>
            <a:chOff x="2868805" y="1866923"/>
            <a:chExt cx="2356344" cy="923826"/>
          </a:xfrm>
        </p:grpSpPr>
        <p:cxnSp>
          <p:nvCxnSpPr>
            <p:cNvPr id="168" name="Conector reto 167">
              <a:extLst>
                <a:ext uri="{FF2B5EF4-FFF2-40B4-BE49-F238E27FC236}">
                  <a16:creationId xmlns:a16="http://schemas.microsoft.com/office/drawing/2014/main" id="{3EB98FF2-1FCF-7E04-4E0C-ED920887AFB1}"/>
                </a:ext>
              </a:extLst>
            </p:cNvPr>
            <p:cNvCxnSpPr>
              <a:cxnSpLocks/>
            </p:cNvCxnSpPr>
            <p:nvPr/>
          </p:nvCxnSpPr>
          <p:spPr>
            <a:xfrm>
              <a:off x="3330717" y="2328837"/>
              <a:ext cx="1894432" cy="0"/>
            </a:xfrm>
            <a:prstGeom prst="line">
              <a:avLst/>
            </a:prstGeom>
            <a:ln w="28575">
              <a:solidFill>
                <a:srgbClr val="5D737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Elipse 168">
              <a:extLst>
                <a:ext uri="{FF2B5EF4-FFF2-40B4-BE49-F238E27FC236}">
                  <a16:creationId xmlns:a16="http://schemas.microsoft.com/office/drawing/2014/main" id="{B9B7B312-34D2-45D0-1090-9C7A31E24A6E}"/>
                </a:ext>
              </a:extLst>
            </p:cNvPr>
            <p:cNvSpPr/>
            <p:nvPr/>
          </p:nvSpPr>
          <p:spPr>
            <a:xfrm flipH="1">
              <a:off x="2868805" y="1866923"/>
              <a:ext cx="923826" cy="923826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0" name="Gráfico 169" descr="Pesquisa">
              <a:extLst>
                <a:ext uri="{FF2B5EF4-FFF2-40B4-BE49-F238E27FC236}">
                  <a16:creationId xmlns:a16="http://schemas.microsoft.com/office/drawing/2014/main" id="{BE688ACE-DB86-CE4F-1800-798EADA2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77997" y="1976115"/>
              <a:ext cx="705441" cy="705441"/>
            </a:xfrm>
            <a:prstGeom prst="rect">
              <a:avLst/>
            </a:prstGeom>
            <a:effectLst>
              <a:outerShdw blurRad="88900" dist="50800" dir="13200000" sx="102000" sy="102000" algn="br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1D6C0624-5EA6-6765-23D7-16F9EECFCE8B}"/>
              </a:ext>
            </a:extLst>
          </p:cNvPr>
          <p:cNvGrpSpPr/>
          <p:nvPr/>
        </p:nvGrpSpPr>
        <p:grpSpPr>
          <a:xfrm>
            <a:off x="6531385" y="2232980"/>
            <a:ext cx="741505" cy="651643"/>
            <a:chOff x="6881301" y="770085"/>
            <a:chExt cx="2265999" cy="9238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56" name="Conector reto 155">
              <a:extLst>
                <a:ext uri="{FF2B5EF4-FFF2-40B4-BE49-F238E27FC236}">
                  <a16:creationId xmlns:a16="http://schemas.microsoft.com/office/drawing/2014/main" id="{0AA9FFF7-0633-6C57-212A-D14597215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1301" y="1231997"/>
              <a:ext cx="1804086" cy="1"/>
            </a:xfrm>
            <a:prstGeom prst="line">
              <a:avLst/>
            </a:prstGeom>
            <a:ln w="28575">
              <a:solidFill>
                <a:srgbClr val="FF5969"/>
              </a:solidFill>
              <a:tailEnd type="oval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Elipse 156">
              <a:extLst>
                <a:ext uri="{FF2B5EF4-FFF2-40B4-BE49-F238E27FC236}">
                  <a16:creationId xmlns:a16="http://schemas.microsoft.com/office/drawing/2014/main" id="{C922D0FC-1626-7D5A-5B1B-9B3FECAB4B90}"/>
                </a:ext>
              </a:extLst>
            </p:cNvPr>
            <p:cNvSpPr/>
            <p:nvPr/>
          </p:nvSpPr>
          <p:spPr>
            <a:xfrm>
              <a:off x="8223474" y="770085"/>
              <a:ext cx="923826" cy="92382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8" name="Gráfico 157" descr="Apresentação com lista de verificação">
              <a:extLst>
                <a:ext uri="{FF2B5EF4-FFF2-40B4-BE49-F238E27FC236}">
                  <a16:creationId xmlns:a16="http://schemas.microsoft.com/office/drawing/2014/main" id="{D8368F90-F5A4-AE58-B175-4761856D6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62606" y="901221"/>
              <a:ext cx="661554" cy="661554"/>
            </a:xfrm>
            <a:prstGeom prst="rect">
              <a:avLst/>
            </a:prstGeom>
          </p:spPr>
        </p:pic>
      </p:grpSp>
      <p:sp>
        <p:nvSpPr>
          <p:cNvPr id="151" name="Retângulo 150">
            <a:extLst>
              <a:ext uri="{FF2B5EF4-FFF2-40B4-BE49-F238E27FC236}">
                <a16:creationId xmlns:a16="http://schemas.microsoft.com/office/drawing/2014/main" id="{535904EC-41F9-D46A-EEA0-A19DBCC99099}"/>
              </a:ext>
            </a:extLst>
          </p:cNvPr>
          <p:cNvSpPr/>
          <p:nvPr/>
        </p:nvSpPr>
        <p:spPr>
          <a:xfrm>
            <a:off x="9853329" y="685483"/>
            <a:ext cx="723331" cy="1102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47539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068670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7782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8EEC9B6C-DDF3-C067-B667-0E14963B6F15}"/>
              </a:ext>
            </a:extLst>
          </p:cNvPr>
          <p:cNvSpPr/>
          <p:nvPr/>
        </p:nvSpPr>
        <p:spPr>
          <a:xfrm rot="8114665">
            <a:off x="6334434" y="2005629"/>
            <a:ext cx="1240735" cy="1229970"/>
          </a:xfrm>
          <a:custGeom>
            <a:avLst/>
            <a:gdLst>
              <a:gd name="connsiteX0" fmla="*/ 515468 w 2240302"/>
              <a:gd name="connsiteY0" fmla="*/ 1710182 h 2220863"/>
              <a:gd name="connsiteX1" fmla="*/ 0 w 2240302"/>
              <a:gd name="connsiteY1" fmla="*/ 477290 h 2220863"/>
              <a:gd name="connsiteX2" fmla="*/ 1 w 2240302"/>
              <a:gd name="connsiteY2" fmla="*/ 477290 h 2220863"/>
              <a:gd name="connsiteX3" fmla="*/ 35756 w 2240302"/>
              <a:gd name="connsiteY3" fmla="*/ 125899 h 2220863"/>
              <a:gd name="connsiteX4" fmla="*/ 68432 w 2240302"/>
              <a:gd name="connsiteY4" fmla="*/ 0 h 2220863"/>
              <a:gd name="connsiteX5" fmla="*/ 2240302 w 2240302"/>
              <a:gd name="connsiteY5" fmla="*/ 2153419 h 2220863"/>
              <a:gd name="connsiteX6" fmla="*/ 2114601 w 2240302"/>
              <a:gd name="connsiteY6" fmla="*/ 2185440 h 2220863"/>
              <a:gd name="connsiteX7" fmla="*/ 1759916 w 2240302"/>
              <a:gd name="connsiteY7" fmla="*/ 2220863 h 2220863"/>
              <a:gd name="connsiteX8" fmla="*/ 515468 w 2240302"/>
              <a:gd name="connsiteY8" fmla="*/ 1710182 h 222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0302" h="2220863">
                <a:moveTo>
                  <a:pt x="515468" y="1710182"/>
                </a:moveTo>
                <a:cubicBezTo>
                  <a:pt x="196985" y="1394658"/>
                  <a:pt x="0" y="958764"/>
                  <a:pt x="0" y="477290"/>
                </a:cubicBezTo>
                <a:lnTo>
                  <a:pt x="1" y="477290"/>
                </a:lnTo>
                <a:cubicBezTo>
                  <a:pt x="1" y="356921"/>
                  <a:pt x="12312" y="239401"/>
                  <a:pt x="35756" y="125899"/>
                </a:cubicBezTo>
                <a:lnTo>
                  <a:pt x="68432" y="0"/>
                </a:lnTo>
                <a:lnTo>
                  <a:pt x="2240302" y="2153419"/>
                </a:lnTo>
                <a:lnTo>
                  <a:pt x="2114601" y="2185440"/>
                </a:lnTo>
                <a:cubicBezTo>
                  <a:pt x="2000035" y="2208666"/>
                  <a:pt x="1881413" y="2220863"/>
                  <a:pt x="1759916" y="2220863"/>
                </a:cubicBezTo>
                <a:cubicBezTo>
                  <a:pt x="1273929" y="2220863"/>
                  <a:pt x="833950" y="2025707"/>
                  <a:pt x="515468" y="1710182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FC04B343-1B39-B60F-CC1B-9C6AF80BDD20}"/>
              </a:ext>
            </a:extLst>
          </p:cNvPr>
          <p:cNvSpPr/>
          <p:nvPr/>
        </p:nvSpPr>
        <p:spPr>
          <a:xfrm rot="8114665">
            <a:off x="6128252" y="2135665"/>
            <a:ext cx="1645059" cy="1630495"/>
          </a:xfrm>
          <a:custGeom>
            <a:avLst/>
            <a:gdLst>
              <a:gd name="connsiteX0" fmla="*/ 2171871 w 2970359"/>
              <a:gd name="connsiteY0" fmla="*/ 2944062 h 2944062"/>
              <a:gd name="connsiteX1" fmla="*/ 0 w 2970359"/>
              <a:gd name="connsiteY1" fmla="*/ 790643 h 2944062"/>
              <a:gd name="connsiteX2" fmla="*/ 10691 w 2970359"/>
              <a:gd name="connsiteY2" fmla="*/ 749448 h 2944062"/>
              <a:gd name="connsiteX3" fmla="*/ 447036 w 2970359"/>
              <a:gd name="connsiteY3" fmla="*/ 35041 h 2944062"/>
              <a:gd name="connsiteX4" fmla="*/ 485953 w 2970359"/>
              <a:gd name="connsiteY4" fmla="*/ 0 h 2944062"/>
              <a:gd name="connsiteX5" fmla="*/ 2970359 w 2970359"/>
              <a:gd name="connsiteY5" fmla="*/ 2463300 h 2944062"/>
              <a:gd name="connsiteX6" fmla="*/ 2935933 w 2970359"/>
              <a:gd name="connsiteY6" fmla="*/ 2500826 h 2944062"/>
              <a:gd name="connsiteX7" fmla="*/ 2214830 w 2970359"/>
              <a:gd name="connsiteY7" fmla="*/ 2933120 h 29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0359" h="2944062">
                <a:moveTo>
                  <a:pt x="2171871" y="2944062"/>
                </a:moveTo>
                <a:lnTo>
                  <a:pt x="0" y="790643"/>
                </a:lnTo>
                <a:lnTo>
                  <a:pt x="10691" y="749448"/>
                </a:lnTo>
                <a:cubicBezTo>
                  <a:pt x="96394" y="476466"/>
                  <a:pt x="247985" y="232244"/>
                  <a:pt x="447036" y="35041"/>
                </a:cubicBezTo>
                <a:lnTo>
                  <a:pt x="485953" y="0"/>
                </a:lnTo>
                <a:lnTo>
                  <a:pt x="2970359" y="2463300"/>
                </a:lnTo>
                <a:lnTo>
                  <a:pt x="2935933" y="2500826"/>
                </a:lnTo>
                <a:cubicBezTo>
                  <a:pt x="2736882" y="2698029"/>
                  <a:pt x="2490371" y="2848213"/>
                  <a:pt x="2214830" y="2933120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4F5082A0-AF55-E873-06C3-370EB2A182D4}"/>
              </a:ext>
            </a:extLst>
          </p:cNvPr>
          <p:cNvSpPr/>
          <p:nvPr/>
        </p:nvSpPr>
        <p:spPr>
          <a:xfrm rot="8114665">
            <a:off x="6138024" y="2507238"/>
            <a:ext cx="1621760" cy="1607458"/>
          </a:xfrm>
          <a:custGeom>
            <a:avLst/>
            <a:gdLst>
              <a:gd name="connsiteX0" fmla="*/ 2484598 w 2928290"/>
              <a:gd name="connsiteY0" fmla="*/ 2902464 h 2902464"/>
              <a:gd name="connsiteX1" fmla="*/ 0 w 2928290"/>
              <a:gd name="connsiteY1" fmla="*/ 438974 h 2902464"/>
              <a:gd name="connsiteX2" fmla="*/ 88168 w 2928290"/>
              <a:gd name="connsiteY2" fmla="*/ 359586 h 2902464"/>
              <a:gd name="connsiteX3" fmla="*/ 684293 w 2928290"/>
              <a:gd name="connsiteY3" fmla="*/ 39826 h 2902464"/>
              <a:gd name="connsiteX4" fmla="*/ 840634 w 2928290"/>
              <a:gd name="connsiteY4" fmla="*/ 0 h 2902464"/>
              <a:gd name="connsiteX5" fmla="*/ 2928290 w 2928290"/>
              <a:gd name="connsiteY5" fmla="*/ 2069920 h 2902464"/>
              <a:gd name="connsiteX6" fmla="*/ 2888431 w 2928290"/>
              <a:gd name="connsiteY6" fmla="*/ 2223497 h 2902464"/>
              <a:gd name="connsiteX7" fmla="*/ 2565674 w 2928290"/>
              <a:gd name="connsiteY7" fmla="*/ 2814086 h 290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8290" h="2902464">
                <a:moveTo>
                  <a:pt x="2484598" y="2902464"/>
                </a:moveTo>
                <a:lnTo>
                  <a:pt x="0" y="438974"/>
                </a:lnTo>
                <a:lnTo>
                  <a:pt x="88168" y="359586"/>
                </a:lnTo>
                <a:cubicBezTo>
                  <a:pt x="262006" y="217454"/>
                  <a:pt x="463860" y="107751"/>
                  <a:pt x="684293" y="39826"/>
                </a:cubicBezTo>
                <a:lnTo>
                  <a:pt x="840634" y="0"/>
                </a:lnTo>
                <a:lnTo>
                  <a:pt x="2928290" y="2069920"/>
                </a:lnTo>
                <a:lnTo>
                  <a:pt x="2888431" y="2223497"/>
                </a:lnTo>
                <a:cubicBezTo>
                  <a:pt x="2819870" y="2441883"/>
                  <a:pt x="2709139" y="2641862"/>
                  <a:pt x="2565674" y="2814086"/>
                </a:cubicBezTo>
                <a:close/>
              </a:path>
            </a:pathLst>
          </a:cu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C73EBE2C-B4C8-D666-82C8-C319E4B14EE4}"/>
              </a:ext>
            </a:extLst>
          </p:cNvPr>
          <p:cNvSpPr/>
          <p:nvPr/>
        </p:nvSpPr>
        <p:spPr>
          <a:xfrm rot="8114665">
            <a:off x="6236863" y="3117528"/>
            <a:ext cx="1395913" cy="1353070"/>
          </a:xfrm>
          <a:custGeom>
            <a:avLst/>
            <a:gdLst>
              <a:gd name="connsiteX0" fmla="*/ 2090030 w 2520496"/>
              <a:gd name="connsiteY0" fmla="*/ 2443136 h 2443136"/>
              <a:gd name="connsiteX1" fmla="*/ 0 w 2520496"/>
              <a:gd name="connsiteY1" fmla="*/ 370861 h 2443136"/>
              <a:gd name="connsiteX2" fmla="*/ 15516 w 2520496"/>
              <a:gd name="connsiteY2" fmla="*/ 366909 h 2443136"/>
              <a:gd name="connsiteX3" fmla="*/ 370201 w 2520496"/>
              <a:gd name="connsiteY3" fmla="*/ 331486 h 2443136"/>
              <a:gd name="connsiteX4" fmla="*/ 747551 w 2520496"/>
              <a:gd name="connsiteY4" fmla="*/ 125729 h 2443136"/>
              <a:gd name="connsiteX5" fmla="*/ 909330 w 2520496"/>
              <a:gd name="connsiteY5" fmla="*/ 0 h 2443136"/>
              <a:gd name="connsiteX6" fmla="*/ 2520496 w 2520496"/>
              <a:gd name="connsiteY6" fmla="*/ 1597478 h 2443136"/>
              <a:gd name="connsiteX7" fmla="*/ 2455431 w 2520496"/>
              <a:gd name="connsiteY7" fmla="*/ 1678826 h 2443136"/>
              <a:gd name="connsiteX8" fmla="*/ 2130116 w 2520496"/>
              <a:gd name="connsiteY8" fmla="*/ 2075059 h 2443136"/>
              <a:gd name="connsiteX9" fmla="*/ 2094361 w 2520496"/>
              <a:gd name="connsiteY9" fmla="*/ 2426450 h 244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496" h="2443136">
                <a:moveTo>
                  <a:pt x="2090030" y="2443136"/>
                </a:moveTo>
                <a:lnTo>
                  <a:pt x="0" y="370861"/>
                </a:lnTo>
                <a:lnTo>
                  <a:pt x="15516" y="366909"/>
                </a:lnTo>
                <a:cubicBezTo>
                  <a:pt x="130082" y="343683"/>
                  <a:pt x="248704" y="331486"/>
                  <a:pt x="370201" y="331486"/>
                </a:cubicBezTo>
                <a:cubicBezTo>
                  <a:pt x="495241" y="310249"/>
                  <a:pt x="618215" y="225630"/>
                  <a:pt x="747551" y="125729"/>
                </a:cubicBezTo>
                <a:lnTo>
                  <a:pt x="909330" y="0"/>
                </a:lnTo>
                <a:lnTo>
                  <a:pt x="2520496" y="1597478"/>
                </a:lnTo>
                <a:lnTo>
                  <a:pt x="2455431" y="1678826"/>
                </a:lnTo>
                <a:cubicBezTo>
                  <a:pt x="2344626" y="1812428"/>
                  <a:pt x="2225024" y="1941518"/>
                  <a:pt x="2130116" y="2075059"/>
                </a:cubicBezTo>
                <a:cubicBezTo>
                  <a:pt x="2130116" y="2195427"/>
                  <a:pt x="2117804" y="2312947"/>
                  <a:pt x="2094361" y="2426450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9A9C2218-A79F-9516-862A-3419B2D98E16}"/>
              </a:ext>
            </a:extLst>
          </p:cNvPr>
          <p:cNvSpPr/>
          <p:nvPr/>
        </p:nvSpPr>
        <p:spPr>
          <a:xfrm rot="8114665">
            <a:off x="6400352" y="3722892"/>
            <a:ext cx="1040836" cy="1044056"/>
          </a:xfrm>
          <a:custGeom>
            <a:avLst/>
            <a:gdLst>
              <a:gd name="connsiteX0" fmla="*/ 1612434 w 1879360"/>
              <a:gd name="connsiteY0" fmla="*/ 1885172 h 1885172"/>
              <a:gd name="connsiteX1" fmla="*/ 0 w 1879360"/>
              <a:gd name="connsiteY1" fmla="*/ 286437 h 1885172"/>
              <a:gd name="connsiteX2" fmla="*/ 44058 w 1879360"/>
              <a:gd name="connsiteY2" fmla="*/ 252197 h 1885172"/>
              <a:gd name="connsiteX3" fmla="*/ 1230910 w 1879360"/>
              <a:gd name="connsiteY3" fmla="*/ 236931 h 1885172"/>
              <a:gd name="connsiteX4" fmla="*/ 1247441 w 1879360"/>
              <a:gd name="connsiteY4" fmla="*/ 250813 h 1885172"/>
              <a:gd name="connsiteX5" fmla="*/ 1574642 w 1879360"/>
              <a:gd name="connsiteY5" fmla="*/ 575235 h 1885172"/>
              <a:gd name="connsiteX6" fmla="*/ 1637111 w 1879360"/>
              <a:gd name="connsiteY6" fmla="*/ 653171 h 1885172"/>
              <a:gd name="connsiteX7" fmla="*/ 1633040 w 1879360"/>
              <a:gd name="connsiteY7" fmla="*/ 1859408 h 188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9360" h="1885172">
                <a:moveTo>
                  <a:pt x="1612434" y="1885172"/>
                </a:moveTo>
                <a:lnTo>
                  <a:pt x="0" y="286437"/>
                </a:lnTo>
                <a:lnTo>
                  <a:pt x="44058" y="252197"/>
                </a:lnTo>
                <a:cubicBezTo>
                  <a:pt x="354121" y="20091"/>
                  <a:pt x="717732" y="-167628"/>
                  <a:pt x="1230910" y="236931"/>
                </a:cubicBezTo>
                <a:lnTo>
                  <a:pt x="1247441" y="250813"/>
                </a:lnTo>
                <a:lnTo>
                  <a:pt x="1574642" y="575235"/>
                </a:lnTo>
                <a:lnTo>
                  <a:pt x="1637111" y="653171"/>
                </a:lnTo>
                <a:cubicBezTo>
                  <a:pt x="2031690" y="1173351"/>
                  <a:pt x="1880787" y="1535418"/>
                  <a:pt x="1633040" y="1859408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11117373-5DF1-BDE2-3EB2-DFCDB16F1D8B}"/>
              </a:ext>
            </a:extLst>
          </p:cNvPr>
          <p:cNvSpPr/>
          <p:nvPr/>
        </p:nvSpPr>
        <p:spPr>
          <a:xfrm>
            <a:off x="6452092" y="4673692"/>
            <a:ext cx="932914" cy="16251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F77068E2-BC4D-AA65-BC1E-B7F8B30CEA92}"/>
              </a:ext>
            </a:extLst>
          </p:cNvPr>
          <p:cNvSpPr/>
          <p:nvPr/>
        </p:nvSpPr>
        <p:spPr>
          <a:xfrm>
            <a:off x="6452091" y="4890886"/>
            <a:ext cx="932914" cy="16251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D0D2256F-0C72-1330-9B17-C7A28F8E4950}"/>
              </a:ext>
            </a:extLst>
          </p:cNvPr>
          <p:cNvSpPr/>
          <p:nvPr/>
        </p:nvSpPr>
        <p:spPr>
          <a:xfrm>
            <a:off x="6575828" y="5096015"/>
            <a:ext cx="717984" cy="16251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5" name="Forma Livre: Forma 74">
            <a:extLst>
              <a:ext uri="{FF2B5EF4-FFF2-40B4-BE49-F238E27FC236}">
                <a16:creationId xmlns:a16="http://schemas.microsoft.com/office/drawing/2014/main" id="{08A2212C-4919-70F0-9D27-19710640958B}"/>
              </a:ext>
            </a:extLst>
          </p:cNvPr>
          <p:cNvSpPr/>
          <p:nvPr/>
        </p:nvSpPr>
        <p:spPr>
          <a:xfrm rot="8114665">
            <a:off x="6128252" y="2135665"/>
            <a:ext cx="1645059" cy="1630495"/>
          </a:xfrm>
          <a:custGeom>
            <a:avLst/>
            <a:gdLst>
              <a:gd name="connsiteX0" fmla="*/ 2171871 w 2970359"/>
              <a:gd name="connsiteY0" fmla="*/ 2944062 h 2944062"/>
              <a:gd name="connsiteX1" fmla="*/ 0 w 2970359"/>
              <a:gd name="connsiteY1" fmla="*/ 790643 h 2944062"/>
              <a:gd name="connsiteX2" fmla="*/ 10691 w 2970359"/>
              <a:gd name="connsiteY2" fmla="*/ 749448 h 2944062"/>
              <a:gd name="connsiteX3" fmla="*/ 447036 w 2970359"/>
              <a:gd name="connsiteY3" fmla="*/ 35041 h 2944062"/>
              <a:gd name="connsiteX4" fmla="*/ 485953 w 2970359"/>
              <a:gd name="connsiteY4" fmla="*/ 0 h 2944062"/>
              <a:gd name="connsiteX5" fmla="*/ 2970359 w 2970359"/>
              <a:gd name="connsiteY5" fmla="*/ 2463300 h 2944062"/>
              <a:gd name="connsiteX6" fmla="*/ 2935933 w 2970359"/>
              <a:gd name="connsiteY6" fmla="*/ 2500826 h 2944062"/>
              <a:gd name="connsiteX7" fmla="*/ 2214830 w 2970359"/>
              <a:gd name="connsiteY7" fmla="*/ 2933120 h 29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0359" h="2944062">
                <a:moveTo>
                  <a:pt x="2171871" y="2944062"/>
                </a:moveTo>
                <a:lnTo>
                  <a:pt x="0" y="790643"/>
                </a:lnTo>
                <a:lnTo>
                  <a:pt x="10691" y="749448"/>
                </a:lnTo>
                <a:cubicBezTo>
                  <a:pt x="96394" y="476466"/>
                  <a:pt x="247985" y="232244"/>
                  <a:pt x="447036" y="35041"/>
                </a:cubicBezTo>
                <a:lnTo>
                  <a:pt x="485953" y="0"/>
                </a:lnTo>
                <a:lnTo>
                  <a:pt x="2970359" y="2463300"/>
                </a:lnTo>
                <a:lnTo>
                  <a:pt x="2935933" y="2500826"/>
                </a:lnTo>
                <a:cubicBezTo>
                  <a:pt x="2736882" y="2698029"/>
                  <a:pt x="2490371" y="2848213"/>
                  <a:pt x="2214830" y="293312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737F87B8-0F75-7B2E-AA94-FC57F2BDE47A}"/>
              </a:ext>
            </a:extLst>
          </p:cNvPr>
          <p:cNvSpPr/>
          <p:nvPr/>
        </p:nvSpPr>
        <p:spPr>
          <a:xfrm rot="8114665">
            <a:off x="6138024" y="2507238"/>
            <a:ext cx="1621760" cy="1607458"/>
          </a:xfrm>
          <a:custGeom>
            <a:avLst/>
            <a:gdLst>
              <a:gd name="connsiteX0" fmla="*/ 2484598 w 2928290"/>
              <a:gd name="connsiteY0" fmla="*/ 2902464 h 2902464"/>
              <a:gd name="connsiteX1" fmla="*/ 0 w 2928290"/>
              <a:gd name="connsiteY1" fmla="*/ 438974 h 2902464"/>
              <a:gd name="connsiteX2" fmla="*/ 88168 w 2928290"/>
              <a:gd name="connsiteY2" fmla="*/ 359586 h 2902464"/>
              <a:gd name="connsiteX3" fmla="*/ 684293 w 2928290"/>
              <a:gd name="connsiteY3" fmla="*/ 39826 h 2902464"/>
              <a:gd name="connsiteX4" fmla="*/ 840634 w 2928290"/>
              <a:gd name="connsiteY4" fmla="*/ 0 h 2902464"/>
              <a:gd name="connsiteX5" fmla="*/ 2928290 w 2928290"/>
              <a:gd name="connsiteY5" fmla="*/ 2069920 h 2902464"/>
              <a:gd name="connsiteX6" fmla="*/ 2888431 w 2928290"/>
              <a:gd name="connsiteY6" fmla="*/ 2223497 h 2902464"/>
              <a:gd name="connsiteX7" fmla="*/ 2565674 w 2928290"/>
              <a:gd name="connsiteY7" fmla="*/ 2814086 h 290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8290" h="2902464">
                <a:moveTo>
                  <a:pt x="2484598" y="2902464"/>
                </a:moveTo>
                <a:lnTo>
                  <a:pt x="0" y="438974"/>
                </a:lnTo>
                <a:lnTo>
                  <a:pt x="88168" y="359586"/>
                </a:lnTo>
                <a:cubicBezTo>
                  <a:pt x="262006" y="217454"/>
                  <a:pt x="463860" y="107751"/>
                  <a:pt x="684293" y="39826"/>
                </a:cubicBezTo>
                <a:lnTo>
                  <a:pt x="840634" y="0"/>
                </a:lnTo>
                <a:lnTo>
                  <a:pt x="2928290" y="2069920"/>
                </a:lnTo>
                <a:lnTo>
                  <a:pt x="2888431" y="2223497"/>
                </a:lnTo>
                <a:cubicBezTo>
                  <a:pt x="2819870" y="2441883"/>
                  <a:pt x="2709139" y="2641862"/>
                  <a:pt x="2565674" y="2814086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66E2301D-1913-1C94-BAB4-CE772001AED5}"/>
              </a:ext>
            </a:extLst>
          </p:cNvPr>
          <p:cNvSpPr/>
          <p:nvPr/>
        </p:nvSpPr>
        <p:spPr>
          <a:xfrm rot="8114665">
            <a:off x="6398131" y="3722892"/>
            <a:ext cx="1040836" cy="1044056"/>
          </a:xfrm>
          <a:custGeom>
            <a:avLst/>
            <a:gdLst>
              <a:gd name="connsiteX0" fmla="*/ 1612434 w 1879360"/>
              <a:gd name="connsiteY0" fmla="*/ 1885172 h 1885172"/>
              <a:gd name="connsiteX1" fmla="*/ 0 w 1879360"/>
              <a:gd name="connsiteY1" fmla="*/ 286437 h 1885172"/>
              <a:gd name="connsiteX2" fmla="*/ 44058 w 1879360"/>
              <a:gd name="connsiteY2" fmla="*/ 252197 h 1885172"/>
              <a:gd name="connsiteX3" fmla="*/ 1230910 w 1879360"/>
              <a:gd name="connsiteY3" fmla="*/ 236931 h 1885172"/>
              <a:gd name="connsiteX4" fmla="*/ 1247441 w 1879360"/>
              <a:gd name="connsiteY4" fmla="*/ 250813 h 1885172"/>
              <a:gd name="connsiteX5" fmla="*/ 1574642 w 1879360"/>
              <a:gd name="connsiteY5" fmla="*/ 575235 h 1885172"/>
              <a:gd name="connsiteX6" fmla="*/ 1637111 w 1879360"/>
              <a:gd name="connsiteY6" fmla="*/ 653171 h 1885172"/>
              <a:gd name="connsiteX7" fmla="*/ 1633040 w 1879360"/>
              <a:gd name="connsiteY7" fmla="*/ 1859408 h 188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9360" h="1885172">
                <a:moveTo>
                  <a:pt x="1612434" y="1885172"/>
                </a:moveTo>
                <a:lnTo>
                  <a:pt x="0" y="286437"/>
                </a:lnTo>
                <a:lnTo>
                  <a:pt x="44058" y="252197"/>
                </a:lnTo>
                <a:cubicBezTo>
                  <a:pt x="354121" y="20091"/>
                  <a:pt x="717732" y="-167628"/>
                  <a:pt x="1230910" y="236931"/>
                </a:cubicBezTo>
                <a:lnTo>
                  <a:pt x="1247441" y="250813"/>
                </a:lnTo>
                <a:lnTo>
                  <a:pt x="1574642" y="575235"/>
                </a:lnTo>
                <a:lnTo>
                  <a:pt x="1637111" y="653171"/>
                </a:lnTo>
                <a:cubicBezTo>
                  <a:pt x="2031690" y="1173351"/>
                  <a:pt x="1880787" y="1535418"/>
                  <a:pt x="1633040" y="1859408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53C5458A-9840-3E6F-75D4-901DD8B64643}"/>
              </a:ext>
            </a:extLst>
          </p:cNvPr>
          <p:cNvSpPr/>
          <p:nvPr/>
        </p:nvSpPr>
        <p:spPr>
          <a:xfrm rot="8114665">
            <a:off x="6236863" y="3117528"/>
            <a:ext cx="1395913" cy="1353070"/>
          </a:xfrm>
          <a:custGeom>
            <a:avLst/>
            <a:gdLst>
              <a:gd name="connsiteX0" fmla="*/ 2090030 w 2520496"/>
              <a:gd name="connsiteY0" fmla="*/ 2443136 h 2443136"/>
              <a:gd name="connsiteX1" fmla="*/ 0 w 2520496"/>
              <a:gd name="connsiteY1" fmla="*/ 370861 h 2443136"/>
              <a:gd name="connsiteX2" fmla="*/ 15516 w 2520496"/>
              <a:gd name="connsiteY2" fmla="*/ 366909 h 2443136"/>
              <a:gd name="connsiteX3" fmla="*/ 370201 w 2520496"/>
              <a:gd name="connsiteY3" fmla="*/ 331486 h 2443136"/>
              <a:gd name="connsiteX4" fmla="*/ 747551 w 2520496"/>
              <a:gd name="connsiteY4" fmla="*/ 125729 h 2443136"/>
              <a:gd name="connsiteX5" fmla="*/ 909330 w 2520496"/>
              <a:gd name="connsiteY5" fmla="*/ 0 h 2443136"/>
              <a:gd name="connsiteX6" fmla="*/ 2520496 w 2520496"/>
              <a:gd name="connsiteY6" fmla="*/ 1597478 h 2443136"/>
              <a:gd name="connsiteX7" fmla="*/ 2455431 w 2520496"/>
              <a:gd name="connsiteY7" fmla="*/ 1678826 h 2443136"/>
              <a:gd name="connsiteX8" fmla="*/ 2130116 w 2520496"/>
              <a:gd name="connsiteY8" fmla="*/ 2075059 h 2443136"/>
              <a:gd name="connsiteX9" fmla="*/ 2094361 w 2520496"/>
              <a:gd name="connsiteY9" fmla="*/ 2426450 h 244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496" h="2443136">
                <a:moveTo>
                  <a:pt x="2090030" y="2443136"/>
                </a:moveTo>
                <a:lnTo>
                  <a:pt x="0" y="370861"/>
                </a:lnTo>
                <a:lnTo>
                  <a:pt x="15516" y="366909"/>
                </a:lnTo>
                <a:cubicBezTo>
                  <a:pt x="130082" y="343683"/>
                  <a:pt x="248704" y="331486"/>
                  <a:pt x="370201" y="331486"/>
                </a:cubicBezTo>
                <a:cubicBezTo>
                  <a:pt x="495241" y="310249"/>
                  <a:pt x="618215" y="225630"/>
                  <a:pt x="747551" y="125729"/>
                </a:cubicBezTo>
                <a:lnTo>
                  <a:pt x="909330" y="0"/>
                </a:lnTo>
                <a:lnTo>
                  <a:pt x="2520496" y="1597478"/>
                </a:lnTo>
                <a:lnTo>
                  <a:pt x="2455431" y="1678826"/>
                </a:lnTo>
                <a:cubicBezTo>
                  <a:pt x="2344626" y="1812428"/>
                  <a:pt x="2225024" y="1941518"/>
                  <a:pt x="2130116" y="2075059"/>
                </a:cubicBezTo>
                <a:cubicBezTo>
                  <a:pt x="2130116" y="2195427"/>
                  <a:pt x="2117804" y="2312947"/>
                  <a:pt x="2094361" y="242645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56F9CB5F-8B74-C0F6-E8E6-6F8997D42B6C}"/>
              </a:ext>
            </a:extLst>
          </p:cNvPr>
          <p:cNvGrpSpPr/>
          <p:nvPr/>
        </p:nvGrpSpPr>
        <p:grpSpPr>
          <a:xfrm>
            <a:off x="5791758" y="428384"/>
            <a:ext cx="2448712" cy="1028052"/>
            <a:chOff x="316087" y="349955"/>
            <a:chExt cx="3191171" cy="1339762"/>
          </a:xfrm>
        </p:grpSpPr>
        <p:sp>
          <p:nvSpPr>
            <p:cNvPr id="176" name="CaixaDeTexto 175">
              <a:extLst>
                <a:ext uri="{FF2B5EF4-FFF2-40B4-BE49-F238E27FC236}">
                  <a16:creationId xmlns:a16="http://schemas.microsoft.com/office/drawing/2014/main" id="{57132E86-63F3-22FC-635F-6E62DFB4797A}"/>
                </a:ext>
              </a:extLst>
            </p:cNvPr>
            <p:cNvSpPr txBox="1"/>
            <p:nvPr/>
          </p:nvSpPr>
          <p:spPr>
            <a:xfrm>
              <a:off x="406399" y="349955"/>
              <a:ext cx="3100859" cy="922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ESCOPO</a:t>
              </a:r>
              <a:endParaRPr kumimoji="0" lang="pt-BR" sz="5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177" name="CaixaDeTexto 176">
              <a:extLst>
                <a:ext uri="{FF2B5EF4-FFF2-40B4-BE49-F238E27FC236}">
                  <a16:creationId xmlns:a16="http://schemas.microsoft.com/office/drawing/2014/main" id="{9C0E48EA-B8DE-8AE5-B955-F116B35AE149}"/>
                </a:ext>
              </a:extLst>
            </p:cNvPr>
            <p:cNvSpPr txBox="1"/>
            <p:nvPr/>
          </p:nvSpPr>
          <p:spPr>
            <a:xfrm>
              <a:off x="316087" y="1088073"/>
              <a:ext cx="3100859" cy="60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PRINCIPAL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208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7" grpId="0" animBg="1"/>
      <p:bldP spid="50" grpId="0" animBg="1"/>
      <p:bldP spid="53" grpId="0" animBg="1"/>
      <p:bldP spid="5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6941" y="0"/>
            <a:ext cx="12259863" cy="6858000"/>
            <a:chOff x="0" y="0"/>
            <a:chExt cx="12259863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92063" y="1736035"/>
              <a:ext cx="1567800" cy="3135600"/>
              <a:chOff x="8569263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69263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CA34DB8-2A9E-67D0-FCE6-D3F47A9ED6CA}"/>
              </a:ext>
            </a:extLst>
          </p:cNvPr>
          <p:cNvGrpSpPr/>
          <p:nvPr/>
        </p:nvGrpSpPr>
        <p:grpSpPr>
          <a:xfrm>
            <a:off x="7185069" y="1711489"/>
            <a:ext cx="1690579" cy="689233"/>
            <a:chOff x="6881301" y="770085"/>
            <a:chExt cx="2265999" cy="9238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4309CB3A-3C67-9649-2C38-BF3A5E70D3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1301" y="1231997"/>
              <a:ext cx="1804086" cy="1"/>
            </a:xfrm>
            <a:prstGeom prst="line">
              <a:avLst/>
            </a:prstGeom>
            <a:ln w="28575">
              <a:solidFill>
                <a:srgbClr val="FF5969"/>
              </a:solidFill>
              <a:tailEnd type="oval"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511DF511-030B-8B8A-4C3F-DA272C793F09}"/>
                </a:ext>
              </a:extLst>
            </p:cNvPr>
            <p:cNvSpPr/>
            <p:nvPr/>
          </p:nvSpPr>
          <p:spPr>
            <a:xfrm>
              <a:off x="8223474" y="770085"/>
              <a:ext cx="923826" cy="92382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2" name="Gráfico 61" descr="Brainstorm com preenchimento sólido">
              <a:extLst>
                <a:ext uri="{FF2B5EF4-FFF2-40B4-BE49-F238E27FC236}">
                  <a16:creationId xmlns:a16="http://schemas.microsoft.com/office/drawing/2014/main" id="{A2620FE2-CA77-B355-03F2-BD69D23A0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62605" y="901221"/>
              <a:ext cx="661554" cy="661553"/>
            </a:xfrm>
            <a:prstGeom prst="rect">
              <a:avLst/>
            </a:pr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EB246A4F-025B-A5E6-27E5-271D524FFCBF}"/>
              </a:ext>
            </a:extLst>
          </p:cNvPr>
          <p:cNvGrpSpPr/>
          <p:nvPr/>
        </p:nvGrpSpPr>
        <p:grpSpPr>
          <a:xfrm>
            <a:off x="7561442" y="3065535"/>
            <a:ext cx="1740595" cy="689233"/>
            <a:chOff x="7236199" y="2637177"/>
            <a:chExt cx="2333038" cy="923826"/>
          </a:xfrm>
        </p:grpSpPr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96CB5E5-5968-5361-78A6-5A33247F3F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36199" y="3079614"/>
              <a:ext cx="1871126" cy="19477"/>
            </a:xfrm>
            <a:prstGeom prst="line">
              <a:avLst/>
            </a:prstGeom>
            <a:ln w="28575">
              <a:solidFill>
                <a:srgbClr val="00A0A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F47F9ED9-CD26-599E-6CC1-2051784F8FFA}"/>
                </a:ext>
              </a:extLst>
            </p:cNvPr>
            <p:cNvSpPr/>
            <p:nvPr/>
          </p:nvSpPr>
          <p:spPr>
            <a:xfrm>
              <a:off x="8645411" y="2637177"/>
              <a:ext cx="923826" cy="923826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6" name="Gráfico 65" descr="Área de Transferência com preenchimento sólido">
              <a:extLst>
                <a:ext uri="{FF2B5EF4-FFF2-40B4-BE49-F238E27FC236}">
                  <a16:creationId xmlns:a16="http://schemas.microsoft.com/office/drawing/2014/main" id="{6FD8E740-8FFA-7424-EC7C-787898D83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803994" y="2777581"/>
              <a:ext cx="686612" cy="686612"/>
            </a:xfrm>
            <a:prstGeom prst="rect">
              <a:avLst/>
            </a:prstGeom>
            <a:effectLst>
              <a:outerShdw blurRad="88900" dist="50800" dir="13200000" sx="102000" sy="102000" algn="br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12C7E71C-8D94-A702-B4D4-61A3F5B7FFA0}"/>
              </a:ext>
            </a:extLst>
          </p:cNvPr>
          <p:cNvGrpSpPr/>
          <p:nvPr/>
        </p:nvGrpSpPr>
        <p:grpSpPr>
          <a:xfrm>
            <a:off x="7326419" y="4371731"/>
            <a:ext cx="1447608" cy="689233"/>
            <a:chOff x="6884191" y="4526067"/>
            <a:chExt cx="1940328" cy="923826"/>
          </a:xfrm>
        </p:grpSpPr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738ABD73-570D-1029-31BF-D01D6A505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4191" y="4987981"/>
              <a:ext cx="1478415" cy="0"/>
            </a:xfrm>
            <a:prstGeom prst="line">
              <a:avLst/>
            </a:prstGeom>
            <a:ln w="28575">
              <a:solidFill>
                <a:srgbClr val="92D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8BDC1A3C-1E62-2020-9FC2-FC32B786F10A}"/>
                </a:ext>
              </a:extLst>
            </p:cNvPr>
            <p:cNvSpPr/>
            <p:nvPr/>
          </p:nvSpPr>
          <p:spPr>
            <a:xfrm>
              <a:off x="7900693" y="4526067"/>
              <a:ext cx="923826" cy="9238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0" name="Gráfico 69" descr="Despertador com preenchimento sólido">
              <a:extLst>
                <a:ext uri="{FF2B5EF4-FFF2-40B4-BE49-F238E27FC236}">
                  <a16:creationId xmlns:a16="http://schemas.microsoft.com/office/drawing/2014/main" id="{9168CE7F-4517-82F9-B104-627FAFBD9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038075" y="4665425"/>
              <a:ext cx="655307" cy="655307"/>
            </a:xfrm>
            <a:prstGeom prst="rect">
              <a:avLst/>
            </a:prstGeom>
            <a:effectLst>
              <a:outerShdw blurRad="88900" dist="50800" dir="13200000" sx="102000" sy="102000" algn="br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DF177C21-CF0D-52AC-3A1C-C296333A4701}"/>
              </a:ext>
            </a:extLst>
          </p:cNvPr>
          <p:cNvGrpSpPr/>
          <p:nvPr/>
        </p:nvGrpSpPr>
        <p:grpSpPr>
          <a:xfrm>
            <a:off x="3852947" y="2403975"/>
            <a:ext cx="1757983" cy="689233"/>
            <a:chOff x="2868805" y="1866923"/>
            <a:chExt cx="2356344" cy="923826"/>
          </a:xfrm>
        </p:grpSpPr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F3BFB736-A0E8-337B-9855-3356DC72ABBB}"/>
                </a:ext>
              </a:extLst>
            </p:cNvPr>
            <p:cNvCxnSpPr>
              <a:cxnSpLocks/>
            </p:cNvCxnSpPr>
            <p:nvPr/>
          </p:nvCxnSpPr>
          <p:spPr>
            <a:xfrm>
              <a:off x="3330717" y="2328837"/>
              <a:ext cx="1894432" cy="0"/>
            </a:xfrm>
            <a:prstGeom prst="line">
              <a:avLst/>
            </a:prstGeom>
            <a:ln w="28575">
              <a:solidFill>
                <a:srgbClr val="5D737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0193CC14-0824-B9C5-F758-116CE120F5DD}"/>
                </a:ext>
              </a:extLst>
            </p:cNvPr>
            <p:cNvSpPr/>
            <p:nvPr/>
          </p:nvSpPr>
          <p:spPr>
            <a:xfrm flipH="1">
              <a:off x="2868805" y="1866923"/>
              <a:ext cx="923826" cy="923826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Gráfico 76" descr="Pesquisa">
              <a:extLst>
                <a:ext uri="{FF2B5EF4-FFF2-40B4-BE49-F238E27FC236}">
                  <a16:creationId xmlns:a16="http://schemas.microsoft.com/office/drawing/2014/main" id="{6B8997D0-280D-5A87-76C2-2114BD14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77997" y="1976115"/>
              <a:ext cx="705441" cy="705441"/>
            </a:xfrm>
            <a:prstGeom prst="rect">
              <a:avLst/>
            </a:prstGeom>
            <a:effectLst>
              <a:outerShdw blurRad="88900" dist="50800" dir="13200000" sx="102000" sy="102000" algn="br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E92FA69F-BF7E-AD58-EF64-B209CA5C3B6A}"/>
              </a:ext>
            </a:extLst>
          </p:cNvPr>
          <p:cNvGrpSpPr/>
          <p:nvPr/>
        </p:nvGrpSpPr>
        <p:grpSpPr>
          <a:xfrm>
            <a:off x="4460715" y="3736563"/>
            <a:ext cx="1370613" cy="689233"/>
            <a:chOff x="3369533" y="3835554"/>
            <a:chExt cx="1837128" cy="923826"/>
          </a:xfrm>
        </p:grpSpPr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ED6EE0FC-2B3B-B26C-F3C7-5251194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3831443" y="4297468"/>
              <a:ext cx="1375218" cy="0"/>
            </a:xfrm>
            <a:prstGeom prst="line">
              <a:avLst/>
            </a:prstGeom>
            <a:ln w="28575">
              <a:solidFill>
                <a:srgbClr val="FEC63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08020165-2185-70C6-584A-86EB6986EE69}"/>
                </a:ext>
              </a:extLst>
            </p:cNvPr>
            <p:cNvSpPr/>
            <p:nvPr/>
          </p:nvSpPr>
          <p:spPr>
            <a:xfrm flipH="1">
              <a:off x="3369533" y="3835554"/>
              <a:ext cx="923827" cy="923826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áfico 80" descr="Na mosca com preenchimento sólido">
              <a:extLst>
                <a:ext uri="{FF2B5EF4-FFF2-40B4-BE49-F238E27FC236}">
                  <a16:creationId xmlns:a16="http://schemas.microsoft.com/office/drawing/2014/main" id="{268E08E9-CE52-B842-1DDD-560CCC989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473846" y="3952264"/>
              <a:ext cx="690403" cy="690402"/>
            </a:xfrm>
            <a:prstGeom prst="rect">
              <a:avLst/>
            </a:prstGeom>
            <a:effectLst>
              <a:outerShdw blurRad="88900" dist="50800" dir="13200000" sx="102000" sy="102000" algn="br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068670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7782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8EEC9B6C-DDF3-C067-B667-0E14963B6F15}"/>
              </a:ext>
            </a:extLst>
          </p:cNvPr>
          <p:cNvSpPr/>
          <p:nvPr/>
        </p:nvSpPr>
        <p:spPr>
          <a:xfrm rot="8114665">
            <a:off x="5290978" y="1527769"/>
            <a:ext cx="1651769" cy="1637437"/>
          </a:xfrm>
          <a:custGeom>
            <a:avLst/>
            <a:gdLst>
              <a:gd name="connsiteX0" fmla="*/ 515468 w 2240302"/>
              <a:gd name="connsiteY0" fmla="*/ 1710182 h 2220863"/>
              <a:gd name="connsiteX1" fmla="*/ 0 w 2240302"/>
              <a:gd name="connsiteY1" fmla="*/ 477290 h 2220863"/>
              <a:gd name="connsiteX2" fmla="*/ 1 w 2240302"/>
              <a:gd name="connsiteY2" fmla="*/ 477290 h 2220863"/>
              <a:gd name="connsiteX3" fmla="*/ 35756 w 2240302"/>
              <a:gd name="connsiteY3" fmla="*/ 125899 h 2220863"/>
              <a:gd name="connsiteX4" fmla="*/ 68432 w 2240302"/>
              <a:gd name="connsiteY4" fmla="*/ 0 h 2220863"/>
              <a:gd name="connsiteX5" fmla="*/ 2240302 w 2240302"/>
              <a:gd name="connsiteY5" fmla="*/ 2153419 h 2220863"/>
              <a:gd name="connsiteX6" fmla="*/ 2114601 w 2240302"/>
              <a:gd name="connsiteY6" fmla="*/ 2185440 h 2220863"/>
              <a:gd name="connsiteX7" fmla="*/ 1759916 w 2240302"/>
              <a:gd name="connsiteY7" fmla="*/ 2220863 h 2220863"/>
              <a:gd name="connsiteX8" fmla="*/ 515468 w 2240302"/>
              <a:gd name="connsiteY8" fmla="*/ 1710182 h 222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0302" h="2220863">
                <a:moveTo>
                  <a:pt x="515468" y="1710182"/>
                </a:moveTo>
                <a:cubicBezTo>
                  <a:pt x="196985" y="1394658"/>
                  <a:pt x="0" y="958764"/>
                  <a:pt x="0" y="477290"/>
                </a:cubicBezTo>
                <a:lnTo>
                  <a:pt x="1" y="477290"/>
                </a:lnTo>
                <a:cubicBezTo>
                  <a:pt x="1" y="356921"/>
                  <a:pt x="12312" y="239401"/>
                  <a:pt x="35756" y="125899"/>
                </a:cubicBezTo>
                <a:lnTo>
                  <a:pt x="68432" y="0"/>
                </a:lnTo>
                <a:lnTo>
                  <a:pt x="2240302" y="2153419"/>
                </a:lnTo>
                <a:lnTo>
                  <a:pt x="2114601" y="2185440"/>
                </a:lnTo>
                <a:cubicBezTo>
                  <a:pt x="2000035" y="2208666"/>
                  <a:pt x="1881413" y="2220863"/>
                  <a:pt x="1759916" y="2220863"/>
                </a:cubicBezTo>
                <a:cubicBezTo>
                  <a:pt x="1273929" y="2220863"/>
                  <a:pt x="833950" y="2025707"/>
                  <a:pt x="515468" y="1710182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FC04B343-1B39-B60F-CC1B-9C6AF80BDD20}"/>
              </a:ext>
            </a:extLst>
          </p:cNvPr>
          <p:cNvSpPr/>
          <p:nvPr/>
        </p:nvSpPr>
        <p:spPr>
          <a:xfrm rot="8114665">
            <a:off x="5942381" y="1702207"/>
            <a:ext cx="2190039" cy="2170650"/>
          </a:xfrm>
          <a:custGeom>
            <a:avLst/>
            <a:gdLst>
              <a:gd name="connsiteX0" fmla="*/ 2171871 w 2970359"/>
              <a:gd name="connsiteY0" fmla="*/ 2944062 h 2944062"/>
              <a:gd name="connsiteX1" fmla="*/ 0 w 2970359"/>
              <a:gd name="connsiteY1" fmla="*/ 790643 h 2944062"/>
              <a:gd name="connsiteX2" fmla="*/ 10691 w 2970359"/>
              <a:gd name="connsiteY2" fmla="*/ 749448 h 2944062"/>
              <a:gd name="connsiteX3" fmla="*/ 447036 w 2970359"/>
              <a:gd name="connsiteY3" fmla="*/ 35041 h 2944062"/>
              <a:gd name="connsiteX4" fmla="*/ 485953 w 2970359"/>
              <a:gd name="connsiteY4" fmla="*/ 0 h 2944062"/>
              <a:gd name="connsiteX5" fmla="*/ 2970359 w 2970359"/>
              <a:gd name="connsiteY5" fmla="*/ 2463300 h 2944062"/>
              <a:gd name="connsiteX6" fmla="*/ 2935933 w 2970359"/>
              <a:gd name="connsiteY6" fmla="*/ 2500826 h 2944062"/>
              <a:gd name="connsiteX7" fmla="*/ 2214830 w 2970359"/>
              <a:gd name="connsiteY7" fmla="*/ 2933120 h 29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0359" h="2944062">
                <a:moveTo>
                  <a:pt x="2171871" y="2944062"/>
                </a:moveTo>
                <a:lnTo>
                  <a:pt x="0" y="790643"/>
                </a:lnTo>
                <a:lnTo>
                  <a:pt x="10691" y="749448"/>
                </a:lnTo>
                <a:cubicBezTo>
                  <a:pt x="96394" y="476466"/>
                  <a:pt x="247985" y="232244"/>
                  <a:pt x="447036" y="35041"/>
                </a:cubicBezTo>
                <a:lnTo>
                  <a:pt x="485953" y="0"/>
                </a:lnTo>
                <a:lnTo>
                  <a:pt x="2970359" y="2463300"/>
                </a:lnTo>
                <a:lnTo>
                  <a:pt x="2935933" y="2500826"/>
                </a:lnTo>
                <a:cubicBezTo>
                  <a:pt x="2736882" y="2698029"/>
                  <a:pt x="2490371" y="2848213"/>
                  <a:pt x="2214830" y="2933120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4F5082A0-AF55-E873-06C3-370EB2A182D4}"/>
              </a:ext>
            </a:extLst>
          </p:cNvPr>
          <p:cNvSpPr/>
          <p:nvPr/>
        </p:nvSpPr>
        <p:spPr>
          <a:xfrm rot="8114665">
            <a:off x="5126704" y="2197936"/>
            <a:ext cx="2159021" cy="2139980"/>
          </a:xfrm>
          <a:custGeom>
            <a:avLst/>
            <a:gdLst>
              <a:gd name="connsiteX0" fmla="*/ 2484598 w 2928290"/>
              <a:gd name="connsiteY0" fmla="*/ 2902464 h 2902464"/>
              <a:gd name="connsiteX1" fmla="*/ 0 w 2928290"/>
              <a:gd name="connsiteY1" fmla="*/ 438974 h 2902464"/>
              <a:gd name="connsiteX2" fmla="*/ 88168 w 2928290"/>
              <a:gd name="connsiteY2" fmla="*/ 359586 h 2902464"/>
              <a:gd name="connsiteX3" fmla="*/ 684293 w 2928290"/>
              <a:gd name="connsiteY3" fmla="*/ 39826 h 2902464"/>
              <a:gd name="connsiteX4" fmla="*/ 840634 w 2928290"/>
              <a:gd name="connsiteY4" fmla="*/ 0 h 2902464"/>
              <a:gd name="connsiteX5" fmla="*/ 2928290 w 2928290"/>
              <a:gd name="connsiteY5" fmla="*/ 2069920 h 2902464"/>
              <a:gd name="connsiteX6" fmla="*/ 2888431 w 2928290"/>
              <a:gd name="connsiteY6" fmla="*/ 2223497 h 2902464"/>
              <a:gd name="connsiteX7" fmla="*/ 2565674 w 2928290"/>
              <a:gd name="connsiteY7" fmla="*/ 2814086 h 290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8290" h="2902464">
                <a:moveTo>
                  <a:pt x="2484598" y="2902464"/>
                </a:moveTo>
                <a:lnTo>
                  <a:pt x="0" y="438974"/>
                </a:lnTo>
                <a:lnTo>
                  <a:pt x="88168" y="359586"/>
                </a:lnTo>
                <a:cubicBezTo>
                  <a:pt x="262006" y="217454"/>
                  <a:pt x="463860" y="107751"/>
                  <a:pt x="684293" y="39826"/>
                </a:cubicBezTo>
                <a:lnTo>
                  <a:pt x="840634" y="0"/>
                </a:lnTo>
                <a:lnTo>
                  <a:pt x="2928290" y="2069920"/>
                </a:lnTo>
                <a:lnTo>
                  <a:pt x="2888431" y="2223497"/>
                </a:lnTo>
                <a:cubicBezTo>
                  <a:pt x="2819870" y="2441883"/>
                  <a:pt x="2709139" y="2641862"/>
                  <a:pt x="2565674" y="2814086"/>
                </a:cubicBezTo>
                <a:close/>
              </a:path>
            </a:pathLst>
          </a:cu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C73EBE2C-B4C8-D666-82C8-C319E4B14EE4}"/>
              </a:ext>
            </a:extLst>
          </p:cNvPr>
          <p:cNvSpPr/>
          <p:nvPr/>
        </p:nvSpPr>
        <p:spPr>
          <a:xfrm rot="8114665">
            <a:off x="6101019" y="3011593"/>
            <a:ext cx="1858356" cy="1801318"/>
          </a:xfrm>
          <a:custGeom>
            <a:avLst/>
            <a:gdLst>
              <a:gd name="connsiteX0" fmla="*/ 2090030 w 2520496"/>
              <a:gd name="connsiteY0" fmla="*/ 2443136 h 2443136"/>
              <a:gd name="connsiteX1" fmla="*/ 0 w 2520496"/>
              <a:gd name="connsiteY1" fmla="*/ 370861 h 2443136"/>
              <a:gd name="connsiteX2" fmla="*/ 15516 w 2520496"/>
              <a:gd name="connsiteY2" fmla="*/ 366909 h 2443136"/>
              <a:gd name="connsiteX3" fmla="*/ 370201 w 2520496"/>
              <a:gd name="connsiteY3" fmla="*/ 331486 h 2443136"/>
              <a:gd name="connsiteX4" fmla="*/ 747551 w 2520496"/>
              <a:gd name="connsiteY4" fmla="*/ 125729 h 2443136"/>
              <a:gd name="connsiteX5" fmla="*/ 909330 w 2520496"/>
              <a:gd name="connsiteY5" fmla="*/ 0 h 2443136"/>
              <a:gd name="connsiteX6" fmla="*/ 2520496 w 2520496"/>
              <a:gd name="connsiteY6" fmla="*/ 1597478 h 2443136"/>
              <a:gd name="connsiteX7" fmla="*/ 2455431 w 2520496"/>
              <a:gd name="connsiteY7" fmla="*/ 1678826 h 2443136"/>
              <a:gd name="connsiteX8" fmla="*/ 2130116 w 2520496"/>
              <a:gd name="connsiteY8" fmla="*/ 2075059 h 2443136"/>
              <a:gd name="connsiteX9" fmla="*/ 2094361 w 2520496"/>
              <a:gd name="connsiteY9" fmla="*/ 2426450 h 244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496" h="2443136">
                <a:moveTo>
                  <a:pt x="2090030" y="2443136"/>
                </a:moveTo>
                <a:lnTo>
                  <a:pt x="0" y="370861"/>
                </a:lnTo>
                <a:lnTo>
                  <a:pt x="15516" y="366909"/>
                </a:lnTo>
                <a:cubicBezTo>
                  <a:pt x="130082" y="343683"/>
                  <a:pt x="248704" y="331486"/>
                  <a:pt x="370201" y="331486"/>
                </a:cubicBezTo>
                <a:cubicBezTo>
                  <a:pt x="495241" y="310249"/>
                  <a:pt x="618215" y="225630"/>
                  <a:pt x="747551" y="125729"/>
                </a:cubicBezTo>
                <a:lnTo>
                  <a:pt x="909330" y="0"/>
                </a:lnTo>
                <a:lnTo>
                  <a:pt x="2520496" y="1597478"/>
                </a:lnTo>
                <a:lnTo>
                  <a:pt x="2455431" y="1678826"/>
                </a:lnTo>
                <a:cubicBezTo>
                  <a:pt x="2344626" y="1812428"/>
                  <a:pt x="2225024" y="1941518"/>
                  <a:pt x="2130116" y="2075059"/>
                </a:cubicBezTo>
                <a:cubicBezTo>
                  <a:pt x="2130116" y="2195427"/>
                  <a:pt x="2117804" y="2312947"/>
                  <a:pt x="2094361" y="2426450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41528E88-67A0-8865-947F-BBEA75286B5D}"/>
              </a:ext>
            </a:extLst>
          </p:cNvPr>
          <p:cNvSpPr/>
          <p:nvPr/>
        </p:nvSpPr>
        <p:spPr>
          <a:xfrm rot="8114665">
            <a:off x="5944307" y="1702207"/>
            <a:ext cx="2190039" cy="2170650"/>
          </a:xfrm>
          <a:custGeom>
            <a:avLst/>
            <a:gdLst>
              <a:gd name="connsiteX0" fmla="*/ 2171871 w 2970359"/>
              <a:gd name="connsiteY0" fmla="*/ 2944062 h 2944062"/>
              <a:gd name="connsiteX1" fmla="*/ 0 w 2970359"/>
              <a:gd name="connsiteY1" fmla="*/ 790643 h 2944062"/>
              <a:gd name="connsiteX2" fmla="*/ 10691 w 2970359"/>
              <a:gd name="connsiteY2" fmla="*/ 749448 h 2944062"/>
              <a:gd name="connsiteX3" fmla="*/ 447036 w 2970359"/>
              <a:gd name="connsiteY3" fmla="*/ 35041 h 2944062"/>
              <a:gd name="connsiteX4" fmla="*/ 485953 w 2970359"/>
              <a:gd name="connsiteY4" fmla="*/ 0 h 2944062"/>
              <a:gd name="connsiteX5" fmla="*/ 2970359 w 2970359"/>
              <a:gd name="connsiteY5" fmla="*/ 2463300 h 2944062"/>
              <a:gd name="connsiteX6" fmla="*/ 2935933 w 2970359"/>
              <a:gd name="connsiteY6" fmla="*/ 2500826 h 2944062"/>
              <a:gd name="connsiteX7" fmla="*/ 2214830 w 2970359"/>
              <a:gd name="connsiteY7" fmla="*/ 2933120 h 294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0359" h="2944062">
                <a:moveTo>
                  <a:pt x="2171871" y="2944062"/>
                </a:moveTo>
                <a:lnTo>
                  <a:pt x="0" y="790643"/>
                </a:lnTo>
                <a:lnTo>
                  <a:pt x="10691" y="749448"/>
                </a:lnTo>
                <a:cubicBezTo>
                  <a:pt x="96394" y="476466"/>
                  <a:pt x="247985" y="232244"/>
                  <a:pt x="447036" y="35041"/>
                </a:cubicBezTo>
                <a:lnTo>
                  <a:pt x="485953" y="0"/>
                </a:lnTo>
                <a:lnTo>
                  <a:pt x="2970359" y="2463300"/>
                </a:lnTo>
                <a:lnTo>
                  <a:pt x="2935933" y="2500826"/>
                </a:lnTo>
                <a:cubicBezTo>
                  <a:pt x="2736882" y="2698029"/>
                  <a:pt x="2490371" y="2848213"/>
                  <a:pt x="2214830" y="293312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80000"/>
                </a:schemeClr>
              </a:gs>
              <a:gs pos="50000">
                <a:schemeClr val="tx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11117373-5DF1-BDE2-3EB2-DFCDB16F1D8B}"/>
              </a:ext>
            </a:extLst>
          </p:cNvPr>
          <p:cNvSpPr/>
          <p:nvPr/>
        </p:nvSpPr>
        <p:spPr>
          <a:xfrm>
            <a:off x="6064503" y="5081038"/>
            <a:ext cx="1241973" cy="21635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F77068E2-BC4D-AA65-BC1E-B7F8B30CEA92}"/>
              </a:ext>
            </a:extLst>
          </p:cNvPr>
          <p:cNvSpPr/>
          <p:nvPr/>
        </p:nvSpPr>
        <p:spPr>
          <a:xfrm>
            <a:off x="6064502" y="5370184"/>
            <a:ext cx="1241973" cy="21635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D0D2256F-0C72-1330-9B17-C7A28F8E4950}"/>
              </a:ext>
            </a:extLst>
          </p:cNvPr>
          <p:cNvSpPr/>
          <p:nvPr/>
        </p:nvSpPr>
        <p:spPr>
          <a:xfrm>
            <a:off x="6229231" y="5643268"/>
            <a:ext cx="955839" cy="21635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B3E2347B-950D-89BA-D9A8-1ED957EB92E0}"/>
              </a:ext>
            </a:extLst>
          </p:cNvPr>
          <p:cNvSpPr/>
          <p:nvPr/>
        </p:nvSpPr>
        <p:spPr>
          <a:xfrm rot="8114665">
            <a:off x="5126705" y="2197936"/>
            <a:ext cx="2159021" cy="2139980"/>
          </a:xfrm>
          <a:custGeom>
            <a:avLst/>
            <a:gdLst>
              <a:gd name="connsiteX0" fmla="*/ 2484598 w 2928290"/>
              <a:gd name="connsiteY0" fmla="*/ 2902464 h 2902464"/>
              <a:gd name="connsiteX1" fmla="*/ 0 w 2928290"/>
              <a:gd name="connsiteY1" fmla="*/ 438974 h 2902464"/>
              <a:gd name="connsiteX2" fmla="*/ 88168 w 2928290"/>
              <a:gd name="connsiteY2" fmla="*/ 359586 h 2902464"/>
              <a:gd name="connsiteX3" fmla="*/ 684293 w 2928290"/>
              <a:gd name="connsiteY3" fmla="*/ 39826 h 2902464"/>
              <a:gd name="connsiteX4" fmla="*/ 840634 w 2928290"/>
              <a:gd name="connsiteY4" fmla="*/ 0 h 2902464"/>
              <a:gd name="connsiteX5" fmla="*/ 2928290 w 2928290"/>
              <a:gd name="connsiteY5" fmla="*/ 2069920 h 2902464"/>
              <a:gd name="connsiteX6" fmla="*/ 2888431 w 2928290"/>
              <a:gd name="connsiteY6" fmla="*/ 2223497 h 2902464"/>
              <a:gd name="connsiteX7" fmla="*/ 2565674 w 2928290"/>
              <a:gd name="connsiteY7" fmla="*/ 2814086 h 290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8290" h="2902464">
                <a:moveTo>
                  <a:pt x="2484598" y="2902464"/>
                </a:moveTo>
                <a:lnTo>
                  <a:pt x="0" y="438974"/>
                </a:lnTo>
                <a:lnTo>
                  <a:pt x="88168" y="359586"/>
                </a:lnTo>
                <a:cubicBezTo>
                  <a:pt x="262006" y="217454"/>
                  <a:pt x="463860" y="107751"/>
                  <a:pt x="684293" y="39826"/>
                </a:cubicBezTo>
                <a:lnTo>
                  <a:pt x="840634" y="0"/>
                </a:lnTo>
                <a:lnTo>
                  <a:pt x="2928290" y="2069920"/>
                </a:lnTo>
                <a:lnTo>
                  <a:pt x="2888431" y="2223497"/>
                </a:lnTo>
                <a:cubicBezTo>
                  <a:pt x="2819870" y="2441883"/>
                  <a:pt x="2709139" y="2641862"/>
                  <a:pt x="2565674" y="2814086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80000"/>
                </a:schemeClr>
              </a:gs>
              <a:gs pos="50000">
                <a:schemeClr val="tx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9A9C2218-A79F-9516-862A-3419B2D98E16}"/>
              </a:ext>
            </a:extLst>
          </p:cNvPr>
          <p:cNvSpPr/>
          <p:nvPr/>
        </p:nvSpPr>
        <p:spPr>
          <a:xfrm rot="8114665">
            <a:off x="5767939" y="3817077"/>
            <a:ext cx="1385648" cy="1389933"/>
          </a:xfrm>
          <a:custGeom>
            <a:avLst/>
            <a:gdLst>
              <a:gd name="connsiteX0" fmla="*/ 1612434 w 1879360"/>
              <a:gd name="connsiteY0" fmla="*/ 1885172 h 1885172"/>
              <a:gd name="connsiteX1" fmla="*/ 0 w 1879360"/>
              <a:gd name="connsiteY1" fmla="*/ 286437 h 1885172"/>
              <a:gd name="connsiteX2" fmla="*/ 44058 w 1879360"/>
              <a:gd name="connsiteY2" fmla="*/ 252197 h 1885172"/>
              <a:gd name="connsiteX3" fmla="*/ 1230910 w 1879360"/>
              <a:gd name="connsiteY3" fmla="*/ 236931 h 1885172"/>
              <a:gd name="connsiteX4" fmla="*/ 1247441 w 1879360"/>
              <a:gd name="connsiteY4" fmla="*/ 250813 h 1885172"/>
              <a:gd name="connsiteX5" fmla="*/ 1574642 w 1879360"/>
              <a:gd name="connsiteY5" fmla="*/ 575235 h 1885172"/>
              <a:gd name="connsiteX6" fmla="*/ 1637111 w 1879360"/>
              <a:gd name="connsiteY6" fmla="*/ 653171 h 1885172"/>
              <a:gd name="connsiteX7" fmla="*/ 1633040 w 1879360"/>
              <a:gd name="connsiteY7" fmla="*/ 1859408 h 188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9360" h="1885172">
                <a:moveTo>
                  <a:pt x="1612434" y="1885172"/>
                </a:moveTo>
                <a:lnTo>
                  <a:pt x="0" y="286437"/>
                </a:lnTo>
                <a:lnTo>
                  <a:pt x="44058" y="252197"/>
                </a:lnTo>
                <a:cubicBezTo>
                  <a:pt x="354121" y="20091"/>
                  <a:pt x="717732" y="-167628"/>
                  <a:pt x="1230910" y="236931"/>
                </a:cubicBezTo>
                <a:lnTo>
                  <a:pt x="1247441" y="250813"/>
                </a:lnTo>
                <a:lnTo>
                  <a:pt x="1574642" y="575235"/>
                </a:lnTo>
                <a:lnTo>
                  <a:pt x="1637111" y="653171"/>
                </a:lnTo>
                <a:cubicBezTo>
                  <a:pt x="2031690" y="1173351"/>
                  <a:pt x="1880787" y="1535418"/>
                  <a:pt x="1633040" y="1859408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86A17994-04D3-5E64-80BA-B9D52F108FE2}"/>
              </a:ext>
            </a:extLst>
          </p:cNvPr>
          <p:cNvSpPr/>
          <p:nvPr/>
        </p:nvSpPr>
        <p:spPr>
          <a:xfrm rot="8114665">
            <a:off x="5767939" y="3817078"/>
            <a:ext cx="1385648" cy="1389934"/>
          </a:xfrm>
          <a:custGeom>
            <a:avLst/>
            <a:gdLst>
              <a:gd name="connsiteX0" fmla="*/ 1612434 w 1879360"/>
              <a:gd name="connsiteY0" fmla="*/ 1885172 h 1885172"/>
              <a:gd name="connsiteX1" fmla="*/ 0 w 1879360"/>
              <a:gd name="connsiteY1" fmla="*/ 286437 h 1885172"/>
              <a:gd name="connsiteX2" fmla="*/ 44058 w 1879360"/>
              <a:gd name="connsiteY2" fmla="*/ 252197 h 1885172"/>
              <a:gd name="connsiteX3" fmla="*/ 1230910 w 1879360"/>
              <a:gd name="connsiteY3" fmla="*/ 236931 h 1885172"/>
              <a:gd name="connsiteX4" fmla="*/ 1247441 w 1879360"/>
              <a:gd name="connsiteY4" fmla="*/ 250813 h 1885172"/>
              <a:gd name="connsiteX5" fmla="*/ 1574642 w 1879360"/>
              <a:gd name="connsiteY5" fmla="*/ 575235 h 1885172"/>
              <a:gd name="connsiteX6" fmla="*/ 1637111 w 1879360"/>
              <a:gd name="connsiteY6" fmla="*/ 653171 h 1885172"/>
              <a:gd name="connsiteX7" fmla="*/ 1633040 w 1879360"/>
              <a:gd name="connsiteY7" fmla="*/ 1859408 h 188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9360" h="1885172">
                <a:moveTo>
                  <a:pt x="1612434" y="1885172"/>
                </a:moveTo>
                <a:lnTo>
                  <a:pt x="0" y="286437"/>
                </a:lnTo>
                <a:lnTo>
                  <a:pt x="44058" y="252197"/>
                </a:lnTo>
                <a:cubicBezTo>
                  <a:pt x="354121" y="20091"/>
                  <a:pt x="717732" y="-167628"/>
                  <a:pt x="1230910" y="236931"/>
                </a:cubicBezTo>
                <a:lnTo>
                  <a:pt x="1247441" y="250813"/>
                </a:lnTo>
                <a:lnTo>
                  <a:pt x="1574642" y="575235"/>
                </a:lnTo>
                <a:lnTo>
                  <a:pt x="1637111" y="653171"/>
                </a:lnTo>
                <a:cubicBezTo>
                  <a:pt x="2031690" y="1173351"/>
                  <a:pt x="1880787" y="1535418"/>
                  <a:pt x="1633040" y="1859408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80000"/>
                </a:schemeClr>
              </a:gs>
              <a:gs pos="50000">
                <a:schemeClr val="tx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D419F6E-96A2-3D6E-785B-662D86FE7FAB}"/>
              </a:ext>
            </a:extLst>
          </p:cNvPr>
          <p:cNvSpPr/>
          <p:nvPr/>
        </p:nvSpPr>
        <p:spPr>
          <a:xfrm rot="8114665">
            <a:off x="6101022" y="3011593"/>
            <a:ext cx="1858356" cy="1801319"/>
          </a:xfrm>
          <a:custGeom>
            <a:avLst/>
            <a:gdLst>
              <a:gd name="connsiteX0" fmla="*/ 2090030 w 2520496"/>
              <a:gd name="connsiteY0" fmla="*/ 2443136 h 2443136"/>
              <a:gd name="connsiteX1" fmla="*/ 0 w 2520496"/>
              <a:gd name="connsiteY1" fmla="*/ 370861 h 2443136"/>
              <a:gd name="connsiteX2" fmla="*/ 15516 w 2520496"/>
              <a:gd name="connsiteY2" fmla="*/ 366909 h 2443136"/>
              <a:gd name="connsiteX3" fmla="*/ 370201 w 2520496"/>
              <a:gd name="connsiteY3" fmla="*/ 331486 h 2443136"/>
              <a:gd name="connsiteX4" fmla="*/ 747551 w 2520496"/>
              <a:gd name="connsiteY4" fmla="*/ 125729 h 2443136"/>
              <a:gd name="connsiteX5" fmla="*/ 909330 w 2520496"/>
              <a:gd name="connsiteY5" fmla="*/ 0 h 2443136"/>
              <a:gd name="connsiteX6" fmla="*/ 2520496 w 2520496"/>
              <a:gd name="connsiteY6" fmla="*/ 1597478 h 2443136"/>
              <a:gd name="connsiteX7" fmla="*/ 2455431 w 2520496"/>
              <a:gd name="connsiteY7" fmla="*/ 1678826 h 2443136"/>
              <a:gd name="connsiteX8" fmla="*/ 2130116 w 2520496"/>
              <a:gd name="connsiteY8" fmla="*/ 2075059 h 2443136"/>
              <a:gd name="connsiteX9" fmla="*/ 2094361 w 2520496"/>
              <a:gd name="connsiteY9" fmla="*/ 2426450 h 244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496" h="2443136">
                <a:moveTo>
                  <a:pt x="2090030" y="2443136"/>
                </a:moveTo>
                <a:lnTo>
                  <a:pt x="0" y="370861"/>
                </a:lnTo>
                <a:lnTo>
                  <a:pt x="15516" y="366909"/>
                </a:lnTo>
                <a:cubicBezTo>
                  <a:pt x="130082" y="343683"/>
                  <a:pt x="248704" y="331486"/>
                  <a:pt x="370201" y="331486"/>
                </a:cubicBezTo>
                <a:cubicBezTo>
                  <a:pt x="495241" y="310249"/>
                  <a:pt x="618215" y="225630"/>
                  <a:pt x="747551" y="125729"/>
                </a:cubicBezTo>
                <a:lnTo>
                  <a:pt x="909330" y="0"/>
                </a:lnTo>
                <a:lnTo>
                  <a:pt x="2520496" y="1597478"/>
                </a:lnTo>
                <a:lnTo>
                  <a:pt x="2455431" y="1678826"/>
                </a:lnTo>
                <a:cubicBezTo>
                  <a:pt x="2344626" y="1812428"/>
                  <a:pt x="2225024" y="1941518"/>
                  <a:pt x="2130116" y="2075059"/>
                </a:cubicBezTo>
                <a:cubicBezTo>
                  <a:pt x="2130116" y="2195427"/>
                  <a:pt x="2117804" y="2312947"/>
                  <a:pt x="2094361" y="242645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80000"/>
                </a:schemeClr>
              </a:gs>
              <a:gs pos="50000">
                <a:schemeClr val="tx1">
                  <a:alpha val="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1B5F41AD-0801-202F-873D-975DDE3E493A}"/>
              </a:ext>
            </a:extLst>
          </p:cNvPr>
          <p:cNvGrpSpPr/>
          <p:nvPr/>
        </p:nvGrpSpPr>
        <p:grpSpPr>
          <a:xfrm>
            <a:off x="8855739" y="1564183"/>
            <a:ext cx="1660331" cy="998134"/>
            <a:chOff x="9714490" y="601418"/>
            <a:chExt cx="2225454" cy="1337866"/>
          </a:xfrm>
        </p:grpSpPr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FB5E1F8E-42C0-779D-31BE-2F825F874898}"/>
                </a:ext>
              </a:extLst>
            </p:cNvPr>
            <p:cNvSpPr txBox="1"/>
            <p:nvPr/>
          </p:nvSpPr>
          <p:spPr>
            <a:xfrm>
              <a:off x="9714490" y="601418"/>
              <a:ext cx="2225454" cy="49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</a:rPr>
                <a:t>Questão Tema</a:t>
              </a:r>
              <a:endPara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CA2AFC2B-18CB-E017-7F37-B36D5DDEB256}"/>
                </a:ext>
              </a:extLst>
            </p:cNvPr>
            <p:cNvSpPr txBox="1"/>
            <p:nvPr/>
          </p:nvSpPr>
          <p:spPr>
            <a:xfrm>
              <a:off x="9812722" y="949203"/>
              <a:ext cx="2110114" cy="990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Apresentação da questão norteadora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0E0740F5-848A-2307-718D-7755B6D3373B}"/>
              </a:ext>
            </a:extLst>
          </p:cNvPr>
          <p:cNvGrpSpPr/>
          <p:nvPr/>
        </p:nvGrpSpPr>
        <p:grpSpPr>
          <a:xfrm>
            <a:off x="9120860" y="2908542"/>
            <a:ext cx="1703914" cy="783848"/>
            <a:chOff x="9812722" y="599865"/>
            <a:chExt cx="2283872" cy="1050643"/>
          </a:xfrm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DAF8E7B6-920B-9E9C-B7CF-B925EBA4AE7A}"/>
                </a:ext>
              </a:extLst>
            </p:cNvPr>
            <p:cNvSpPr txBox="1"/>
            <p:nvPr/>
          </p:nvSpPr>
          <p:spPr>
            <a:xfrm>
              <a:off x="10078658" y="599865"/>
              <a:ext cx="1789881" cy="495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Justificativa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C673AF49-88D2-05D5-5BE7-3FE15FE2822E}"/>
                </a:ext>
              </a:extLst>
            </p:cNvPr>
            <p:cNvSpPr txBox="1"/>
            <p:nvPr/>
          </p:nvSpPr>
          <p:spPr>
            <a:xfrm>
              <a:off x="9812722" y="949202"/>
              <a:ext cx="2283872" cy="70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</a:rPr>
                <a:t>Justificação da pesquisa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A5CB4F0A-B97A-AD37-C86C-3163F16A6A83}"/>
              </a:ext>
            </a:extLst>
          </p:cNvPr>
          <p:cNvGrpSpPr/>
          <p:nvPr/>
        </p:nvGrpSpPr>
        <p:grpSpPr>
          <a:xfrm>
            <a:off x="8830159" y="4350819"/>
            <a:ext cx="1772014" cy="1573425"/>
            <a:chOff x="9941218" y="580317"/>
            <a:chExt cx="2375150" cy="2108969"/>
          </a:xfrm>
        </p:grpSpPr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B0CBBD3B-6AF2-0B42-EAD5-59C5C9C117D4}"/>
                </a:ext>
              </a:extLst>
            </p:cNvPr>
            <p:cNvSpPr txBox="1"/>
            <p:nvPr/>
          </p:nvSpPr>
          <p:spPr>
            <a:xfrm>
              <a:off x="9941218" y="580317"/>
              <a:ext cx="2375150" cy="866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Metodologia e Cronograma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E0E9E223-70A5-F070-C504-CAA5C5B3A753}"/>
                </a:ext>
              </a:extLst>
            </p:cNvPr>
            <p:cNvSpPr txBox="1"/>
            <p:nvPr/>
          </p:nvSpPr>
          <p:spPr>
            <a:xfrm>
              <a:off x="10156343" y="1410431"/>
              <a:ext cx="2027507" cy="127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Apresentação do método e cronograma de pesquisa</a:t>
              </a: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B7099EA1-31B2-C97F-42CA-5BA934FDF512}"/>
              </a:ext>
            </a:extLst>
          </p:cNvPr>
          <p:cNvGrpSpPr/>
          <p:nvPr/>
        </p:nvGrpSpPr>
        <p:grpSpPr>
          <a:xfrm>
            <a:off x="2234988" y="3711845"/>
            <a:ext cx="2424094" cy="1215322"/>
            <a:chOff x="8590967" y="599078"/>
            <a:chExt cx="3249178" cy="1628979"/>
          </a:xfrm>
        </p:grpSpPr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0BD48025-E268-7704-AAE0-03E7087716F0}"/>
                </a:ext>
              </a:extLst>
            </p:cNvPr>
            <p:cNvSpPr txBox="1"/>
            <p:nvPr/>
          </p:nvSpPr>
          <p:spPr>
            <a:xfrm>
              <a:off x="8590967" y="599078"/>
              <a:ext cx="3249178" cy="49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Objetivos e Literatura</a:t>
              </a:r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1501D0BD-C0E5-838E-075A-71C4EB2B3AD6}"/>
                </a:ext>
              </a:extLst>
            </p:cNvPr>
            <p:cNvSpPr txBox="1"/>
            <p:nvPr/>
          </p:nvSpPr>
          <p:spPr>
            <a:xfrm>
              <a:off x="9225474" y="949202"/>
              <a:ext cx="2201558" cy="127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Objetivos gerais e específicos e fundamentação teórica</a:t>
              </a:r>
              <a:endPara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C219E61-9950-42EF-44AE-0FD913A03D04}"/>
              </a:ext>
            </a:extLst>
          </p:cNvPr>
          <p:cNvGrpSpPr/>
          <p:nvPr/>
        </p:nvGrpSpPr>
        <p:grpSpPr>
          <a:xfrm>
            <a:off x="2551001" y="2229376"/>
            <a:ext cx="1388121" cy="798765"/>
            <a:chOff x="9579528" y="579871"/>
            <a:chExt cx="1860593" cy="1070639"/>
          </a:xfrm>
        </p:grpSpPr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AD08CDE9-6B05-C284-EAFA-1C0B0C5E746B}"/>
                </a:ext>
              </a:extLst>
            </p:cNvPr>
            <p:cNvSpPr txBox="1"/>
            <p:nvPr/>
          </p:nvSpPr>
          <p:spPr>
            <a:xfrm>
              <a:off x="9643612" y="579871"/>
              <a:ext cx="1796509" cy="495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</a:rPr>
                <a:t>Hipóteses</a:t>
              </a:r>
              <a:endPara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AA0F1267-C51D-3496-D229-63A54BE8790C}"/>
                </a:ext>
              </a:extLst>
            </p:cNvPr>
            <p:cNvSpPr txBox="1"/>
            <p:nvPr/>
          </p:nvSpPr>
          <p:spPr>
            <a:xfrm>
              <a:off x="9579528" y="949203"/>
              <a:ext cx="1847506" cy="70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Apresentação da</a:t>
              </a:r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</a:rPr>
                <a:t>s hipóteses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3B8B79F2-C649-BC85-743B-F822FF40644C}"/>
              </a:ext>
            </a:extLst>
          </p:cNvPr>
          <p:cNvGrpSpPr/>
          <p:nvPr/>
        </p:nvGrpSpPr>
        <p:grpSpPr>
          <a:xfrm>
            <a:off x="2686681" y="357237"/>
            <a:ext cx="2448712" cy="1028052"/>
            <a:chOff x="316087" y="349955"/>
            <a:chExt cx="3191171" cy="1339762"/>
          </a:xfrm>
        </p:grpSpPr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9F663DA1-D99C-AE91-B774-BD1624542F50}"/>
                </a:ext>
              </a:extLst>
            </p:cNvPr>
            <p:cNvSpPr txBox="1"/>
            <p:nvPr/>
          </p:nvSpPr>
          <p:spPr>
            <a:xfrm>
              <a:off x="406399" y="349955"/>
              <a:ext cx="3100859" cy="922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ESCOPO</a:t>
              </a:r>
              <a:endParaRPr kumimoji="0" lang="pt-BR" sz="5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134" name="CaixaDeTexto 133">
              <a:extLst>
                <a:ext uri="{FF2B5EF4-FFF2-40B4-BE49-F238E27FC236}">
                  <a16:creationId xmlns:a16="http://schemas.microsoft.com/office/drawing/2014/main" id="{E19C54AB-6D8C-5D93-C2A6-022BFAB9E49B}"/>
                </a:ext>
              </a:extLst>
            </p:cNvPr>
            <p:cNvSpPr txBox="1"/>
            <p:nvPr/>
          </p:nvSpPr>
          <p:spPr>
            <a:xfrm>
              <a:off x="316087" y="1088073"/>
              <a:ext cx="3100859" cy="60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w Cen MT" panose="020B0602020104020603" pitchFamily="34" charset="0"/>
                </a:rPr>
                <a:t>PRINCIPAL</a:t>
              </a: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76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7782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6E32E132-EA8B-EC48-B265-383DCBFE1AD8}"/>
              </a:ext>
            </a:extLst>
          </p:cNvPr>
          <p:cNvSpPr txBox="1"/>
          <p:nvPr/>
        </p:nvSpPr>
        <p:spPr>
          <a:xfrm>
            <a:off x="2438656" y="349552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5D7373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QUESTÃO NORTEADORA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83986D-0C8D-50E1-9E51-0951BE442B4A}"/>
              </a:ext>
            </a:extLst>
          </p:cNvPr>
          <p:cNvSpPr txBox="1"/>
          <p:nvPr/>
        </p:nvSpPr>
        <p:spPr>
          <a:xfrm>
            <a:off x="2663768" y="2803557"/>
            <a:ext cx="6783294" cy="206210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rPr>
              <a:t>Portadores de deficiência visual tem os recursos necessários para o adequado acesso a materiais impressos, tais como livros didáticos e provas? </a:t>
            </a:r>
          </a:p>
        </p:txBody>
      </p:sp>
      <p:sp>
        <p:nvSpPr>
          <p:cNvPr id="10" name="Oval 51">
            <a:extLst>
              <a:ext uri="{FF2B5EF4-FFF2-40B4-BE49-F238E27FC236}">
                <a16:creationId xmlns:a16="http://schemas.microsoft.com/office/drawing/2014/main" id="{2A8E7D47-EAF8-F07D-72CB-954494F34896}"/>
              </a:ext>
            </a:extLst>
          </p:cNvPr>
          <p:cNvSpPr/>
          <p:nvPr/>
        </p:nvSpPr>
        <p:spPr>
          <a:xfrm>
            <a:off x="2415365" y="1549913"/>
            <a:ext cx="451824" cy="4518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53">
            <a:extLst>
              <a:ext uri="{FF2B5EF4-FFF2-40B4-BE49-F238E27FC236}">
                <a16:creationId xmlns:a16="http://schemas.microsoft.com/office/drawing/2014/main" id="{87245D1E-77EE-E33F-9DF0-1378C98EE4AE}"/>
              </a:ext>
            </a:extLst>
          </p:cNvPr>
          <p:cNvSpPr/>
          <p:nvPr/>
        </p:nvSpPr>
        <p:spPr>
          <a:xfrm>
            <a:off x="4860944" y="1535646"/>
            <a:ext cx="451824" cy="451824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54">
            <a:extLst>
              <a:ext uri="{FF2B5EF4-FFF2-40B4-BE49-F238E27FC236}">
                <a16:creationId xmlns:a16="http://schemas.microsoft.com/office/drawing/2014/main" id="{A3A4901A-DE2F-BC5F-789B-21875BAE6B32}"/>
              </a:ext>
            </a:extLst>
          </p:cNvPr>
          <p:cNvSpPr/>
          <p:nvPr/>
        </p:nvSpPr>
        <p:spPr>
          <a:xfrm>
            <a:off x="3193242" y="1549913"/>
            <a:ext cx="451824" cy="45182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55">
            <a:extLst>
              <a:ext uri="{FF2B5EF4-FFF2-40B4-BE49-F238E27FC236}">
                <a16:creationId xmlns:a16="http://schemas.microsoft.com/office/drawing/2014/main" id="{B2E32F54-0606-DA84-6B97-49E0FD44E3DF}"/>
              </a:ext>
            </a:extLst>
          </p:cNvPr>
          <p:cNvSpPr/>
          <p:nvPr/>
        </p:nvSpPr>
        <p:spPr>
          <a:xfrm>
            <a:off x="4027015" y="1549913"/>
            <a:ext cx="451824" cy="451824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58">
            <a:extLst>
              <a:ext uri="{FF2B5EF4-FFF2-40B4-BE49-F238E27FC236}">
                <a16:creationId xmlns:a16="http://schemas.microsoft.com/office/drawing/2014/main" id="{1B00C57B-8BFE-3D6C-7B5E-BA25438AA5A8}"/>
              </a:ext>
            </a:extLst>
          </p:cNvPr>
          <p:cNvSpPr/>
          <p:nvPr/>
        </p:nvSpPr>
        <p:spPr>
          <a:xfrm>
            <a:off x="5653911" y="1535645"/>
            <a:ext cx="451824" cy="4518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51">
            <a:extLst>
              <a:ext uri="{FF2B5EF4-FFF2-40B4-BE49-F238E27FC236}">
                <a16:creationId xmlns:a16="http://schemas.microsoft.com/office/drawing/2014/main" id="{1202E8A1-4944-543F-5606-C0B1C4D3E5C1}"/>
              </a:ext>
            </a:extLst>
          </p:cNvPr>
          <p:cNvSpPr/>
          <p:nvPr/>
        </p:nvSpPr>
        <p:spPr>
          <a:xfrm>
            <a:off x="6418338" y="1517402"/>
            <a:ext cx="451824" cy="4518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53">
            <a:extLst>
              <a:ext uri="{FF2B5EF4-FFF2-40B4-BE49-F238E27FC236}">
                <a16:creationId xmlns:a16="http://schemas.microsoft.com/office/drawing/2014/main" id="{F224BC26-0745-90DD-848B-90F861321332}"/>
              </a:ext>
            </a:extLst>
          </p:cNvPr>
          <p:cNvSpPr/>
          <p:nvPr/>
        </p:nvSpPr>
        <p:spPr>
          <a:xfrm>
            <a:off x="8863917" y="1503135"/>
            <a:ext cx="451824" cy="451824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54">
            <a:extLst>
              <a:ext uri="{FF2B5EF4-FFF2-40B4-BE49-F238E27FC236}">
                <a16:creationId xmlns:a16="http://schemas.microsoft.com/office/drawing/2014/main" id="{AFBC567D-D5BE-D6DD-E837-527B1AA3ADF7}"/>
              </a:ext>
            </a:extLst>
          </p:cNvPr>
          <p:cNvSpPr/>
          <p:nvPr/>
        </p:nvSpPr>
        <p:spPr>
          <a:xfrm>
            <a:off x="7196215" y="1517402"/>
            <a:ext cx="451824" cy="45182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55">
            <a:extLst>
              <a:ext uri="{FF2B5EF4-FFF2-40B4-BE49-F238E27FC236}">
                <a16:creationId xmlns:a16="http://schemas.microsoft.com/office/drawing/2014/main" id="{48C005E4-FB32-3AB0-0F67-FAC8880785FB}"/>
              </a:ext>
            </a:extLst>
          </p:cNvPr>
          <p:cNvSpPr/>
          <p:nvPr/>
        </p:nvSpPr>
        <p:spPr>
          <a:xfrm>
            <a:off x="8029988" y="1517402"/>
            <a:ext cx="451824" cy="451824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58">
            <a:extLst>
              <a:ext uri="{FF2B5EF4-FFF2-40B4-BE49-F238E27FC236}">
                <a16:creationId xmlns:a16="http://schemas.microsoft.com/office/drawing/2014/main" id="{38FDDD72-06B7-29B2-9B12-0A369FDA5915}"/>
              </a:ext>
            </a:extLst>
          </p:cNvPr>
          <p:cNvSpPr/>
          <p:nvPr/>
        </p:nvSpPr>
        <p:spPr>
          <a:xfrm>
            <a:off x="9656884" y="1503134"/>
            <a:ext cx="451824" cy="4518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53">
            <a:extLst>
              <a:ext uri="{FF2B5EF4-FFF2-40B4-BE49-F238E27FC236}">
                <a16:creationId xmlns:a16="http://schemas.microsoft.com/office/drawing/2014/main" id="{3F8BAD9E-FEF1-366D-21F1-D06A3A050A40}"/>
              </a:ext>
            </a:extLst>
          </p:cNvPr>
          <p:cNvSpPr/>
          <p:nvPr/>
        </p:nvSpPr>
        <p:spPr>
          <a:xfrm rot="10800000">
            <a:off x="7234596" y="5830339"/>
            <a:ext cx="451824" cy="451824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54">
            <a:extLst>
              <a:ext uri="{FF2B5EF4-FFF2-40B4-BE49-F238E27FC236}">
                <a16:creationId xmlns:a16="http://schemas.microsoft.com/office/drawing/2014/main" id="{5468A3A7-293D-7C87-08B2-EF24A63CC193}"/>
              </a:ext>
            </a:extLst>
          </p:cNvPr>
          <p:cNvSpPr/>
          <p:nvPr/>
        </p:nvSpPr>
        <p:spPr>
          <a:xfrm rot="10800000">
            <a:off x="8902298" y="5816072"/>
            <a:ext cx="451824" cy="45182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55">
            <a:extLst>
              <a:ext uri="{FF2B5EF4-FFF2-40B4-BE49-F238E27FC236}">
                <a16:creationId xmlns:a16="http://schemas.microsoft.com/office/drawing/2014/main" id="{27B9222F-7FDE-C56D-519A-ACB49D806ECC}"/>
              </a:ext>
            </a:extLst>
          </p:cNvPr>
          <p:cNvSpPr/>
          <p:nvPr/>
        </p:nvSpPr>
        <p:spPr>
          <a:xfrm rot="10800000">
            <a:off x="8068525" y="5816072"/>
            <a:ext cx="451824" cy="451824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58">
            <a:extLst>
              <a:ext uri="{FF2B5EF4-FFF2-40B4-BE49-F238E27FC236}">
                <a16:creationId xmlns:a16="http://schemas.microsoft.com/office/drawing/2014/main" id="{73FDADB8-9406-A024-64B7-B4F6405F2016}"/>
              </a:ext>
            </a:extLst>
          </p:cNvPr>
          <p:cNvSpPr/>
          <p:nvPr/>
        </p:nvSpPr>
        <p:spPr>
          <a:xfrm rot="10800000">
            <a:off x="6441629" y="5830340"/>
            <a:ext cx="451824" cy="4518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51">
            <a:extLst>
              <a:ext uri="{FF2B5EF4-FFF2-40B4-BE49-F238E27FC236}">
                <a16:creationId xmlns:a16="http://schemas.microsoft.com/office/drawing/2014/main" id="{FD02B59D-8A2C-1FAE-83DB-FB551524A7E0}"/>
              </a:ext>
            </a:extLst>
          </p:cNvPr>
          <p:cNvSpPr/>
          <p:nvPr/>
        </p:nvSpPr>
        <p:spPr>
          <a:xfrm rot="10800000">
            <a:off x="5677202" y="5848583"/>
            <a:ext cx="451824" cy="4518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53">
            <a:extLst>
              <a:ext uri="{FF2B5EF4-FFF2-40B4-BE49-F238E27FC236}">
                <a16:creationId xmlns:a16="http://schemas.microsoft.com/office/drawing/2014/main" id="{278BE00F-F826-4801-9191-429D4488C29F}"/>
              </a:ext>
            </a:extLst>
          </p:cNvPr>
          <p:cNvSpPr/>
          <p:nvPr/>
        </p:nvSpPr>
        <p:spPr>
          <a:xfrm rot="10800000">
            <a:off x="3231623" y="5862850"/>
            <a:ext cx="451824" cy="451824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54">
            <a:extLst>
              <a:ext uri="{FF2B5EF4-FFF2-40B4-BE49-F238E27FC236}">
                <a16:creationId xmlns:a16="http://schemas.microsoft.com/office/drawing/2014/main" id="{23A17905-FF8B-93F2-B55B-2E28208B1202}"/>
              </a:ext>
            </a:extLst>
          </p:cNvPr>
          <p:cNvSpPr/>
          <p:nvPr/>
        </p:nvSpPr>
        <p:spPr>
          <a:xfrm rot="10800000">
            <a:off x="4899325" y="5848583"/>
            <a:ext cx="451824" cy="45182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5">
            <a:extLst>
              <a:ext uri="{FF2B5EF4-FFF2-40B4-BE49-F238E27FC236}">
                <a16:creationId xmlns:a16="http://schemas.microsoft.com/office/drawing/2014/main" id="{B7038A37-DD5E-21CA-EB1E-47050D2DA70C}"/>
              </a:ext>
            </a:extLst>
          </p:cNvPr>
          <p:cNvSpPr/>
          <p:nvPr/>
        </p:nvSpPr>
        <p:spPr>
          <a:xfrm rot="10800000">
            <a:off x="4065552" y="5848583"/>
            <a:ext cx="451824" cy="451824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8">
            <a:extLst>
              <a:ext uri="{FF2B5EF4-FFF2-40B4-BE49-F238E27FC236}">
                <a16:creationId xmlns:a16="http://schemas.microsoft.com/office/drawing/2014/main" id="{63CED5DF-2E58-08B1-9BFD-EA7F6E3475B8}"/>
              </a:ext>
            </a:extLst>
          </p:cNvPr>
          <p:cNvSpPr/>
          <p:nvPr/>
        </p:nvSpPr>
        <p:spPr>
          <a:xfrm rot="10800000">
            <a:off x="2438656" y="5862851"/>
            <a:ext cx="451824" cy="4518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1">
            <a:extLst>
              <a:ext uri="{FF2B5EF4-FFF2-40B4-BE49-F238E27FC236}">
                <a16:creationId xmlns:a16="http://schemas.microsoft.com/office/drawing/2014/main" id="{CB4C8D25-024D-9533-1FE0-13DF1382F111}"/>
              </a:ext>
            </a:extLst>
          </p:cNvPr>
          <p:cNvSpPr/>
          <p:nvPr/>
        </p:nvSpPr>
        <p:spPr>
          <a:xfrm rot="10800000">
            <a:off x="9633865" y="5816072"/>
            <a:ext cx="451824" cy="45182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00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699021" y="1736035"/>
              <a:ext cx="1492979" cy="3135600"/>
              <a:chOff x="8576221" y="1736035"/>
              <a:chExt cx="1492979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76221" y="1736035"/>
                <a:ext cx="1492979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7782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50" name="Retângulo 49">
            <a:extLst>
              <a:ext uri="{FF2B5EF4-FFF2-40B4-BE49-F238E27FC236}">
                <a16:creationId xmlns:a16="http://schemas.microsoft.com/office/drawing/2014/main" id="{C01E417B-E03C-B3DF-E38A-0B2596C682E4}"/>
              </a:ext>
            </a:extLst>
          </p:cNvPr>
          <p:cNvSpPr/>
          <p:nvPr/>
        </p:nvSpPr>
        <p:spPr>
          <a:xfrm>
            <a:off x="2882919" y="162727"/>
            <a:ext cx="861326" cy="621050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2413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D67C9E2-9145-884C-D262-9137378D0AA1}"/>
              </a:ext>
            </a:extLst>
          </p:cNvPr>
          <p:cNvGrpSpPr/>
          <p:nvPr/>
        </p:nvGrpSpPr>
        <p:grpSpPr>
          <a:xfrm>
            <a:off x="1694407" y="1950363"/>
            <a:ext cx="1922005" cy="2859166"/>
            <a:chOff x="3317484" y="2618841"/>
            <a:chExt cx="2008305" cy="2987548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0019746-EAF0-D94F-425C-D072420EE9CA}"/>
                </a:ext>
              </a:extLst>
            </p:cNvPr>
            <p:cNvSpPr txBox="1"/>
            <p:nvPr/>
          </p:nvSpPr>
          <p:spPr>
            <a:xfrm>
              <a:off x="3382169" y="2618841"/>
              <a:ext cx="1855814" cy="546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Braile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428C25C-0C74-215B-20B9-539ACAAC5659}"/>
                </a:ext>
              </a:extLst>
            </p:cNvPr>
            <p:cNvSpPr txBox="1"/>
            <p:nvPr/>
          </p:nvSpPr>
          <p:spPr>
            <a:xfrm>
              <a:off x="3317484" y="3194417"/>
              <a:ext cx="2008305" cy="241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Nem todos os alunos cegos sabem ler </a:t>
              </a:r>
              <a:r>
                <a:rPr lang="pt-BR" dirty="0" err="1"/>
                <a:t>braille</a:t>
              </a:r>
              <a:r>
                <a:rPr lang="pt-BR" dirty="0"/>
                <a:t>, o que pode limitar suas opções de acesso ao conteúdo educacional.</a:t>
              </a:r>
              <a:endPara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endParaRPr>
            </a:p>
          </p:txBody>
        </p:sp>
      </p:grpSp>
      <p:sp>
        <p:nvSpPr>
          <p:cNvPr id="56" name="Retângulo 55">
            <a:extLst>
              <a:ext uri="{FF2B5EF4-FFF2-40B4-BE49-F238E27FC236}">
                <a16:creationId xmlns:a16="http://schemas.microsoft.com/office/drawing/2014/main" id="{4CBC943E-8080-66D5-011F-3AC0C249C778}"/>
              </a:ext>
            </a:extLst>
          </p:cNvPr>
          <p:cNvSpPr/>
          <p:nvPr/>
        </p:nvSpPr>
        <p:spPr>
          <a:xfrm>
            <a:off x="4976859" y="212528"/>
            <a:ext cx="861326" cy="621050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2413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CE63E32D-343D-134D-816D-CCF6FA2CE479}"/>
              </a:ext>
            </a:extLst>
          </p:cNvPr>
          <p:cNvGrpSpPr/>
          <p:nvPr/>
        </p:nvGrpSpPr>
        <p:grpSpPr>
          <a:xfrm>
            <a:off x="3665569" y="1963450"/>
            <a:ext cx="2295796" cy="3127347"/>
            <a:chOff x="3155522" y="2926353"/>
            <a:chExt cx="2398879" cy="3267770"/>
          </a:xfrm>
        </p:grpSpPr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2BCB065B-4D14-EF41-3EDE-0BC8D6C7F248}"/>
                </a:ext>
              </a:extLst>
            </p:cNvPr>
            <p:cNvSpPr txBox="1"/>
            <p:nvPr/>
          </p:nvSpPr>
          <p:spPr>
            <a:xfrm>
              <a:off x="3155522" y="2926353"/>
              <a:ext cx="2398879" cy="546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Profissionais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4CB6EC03-3E07-E3E0-C6BB-059E131272FF}"/>
                </a:ext>
              </a:extLst>
            </p:cNvPr>
            <p:cNvSpPr txBox="1"/>
            <p:nvPr/>
          </p:nvSpPr>
          <p:spPr>
            <a:xfrm>
              <a:off x="3233842" y="3492714"/>
              <a:ext cx="2224386" cy="27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Não há profissionais especializados disponíveis em todas as escolas para atender às necessidades específicas de alunos com deficiência visual.</a:t>
              </a:r>
              <a:endPara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endParaRPr>
            </a:p>
          </p:txBody>
        </p:sp>
      </p:grpSp>
      <p:sp>
        <p:nvSpPr>
          <p:cNvPr id="62" name="Retângulo 61">
            <a:extLst>
              <a:ext uri="{FF2B5EF4-FFF2-40B4-BE49-F238E27FC236}">
                <a16:creationId xmlns:a16="http://schemas.microsoft.com/office/drawing/2014/main" id="{E3382DF5-85E9-84DD-547F-43C2E56BE161}"/>
              </a:ext>
            </a:extLst>
          </p:cNvPr>
          <p:cNvSpPr/>
          <p:nvPr/>
        </p:nvSpPr>
        <p:spPr>
          <a:xfrm>
            <a:off x="7070799" y="262328"/>
            <a:ext cx="861326" cy="616070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2413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22BD697-91F9-5565-B8C2-1467B5E60471}"/>
              </a:ext>
            </a:extLst>
          </p:cNvPr>
          <p:cNvGrpSpPr/>
          <p:nvPr/>
        </p:nvGrpSpPr>
        <p:grpSpPr>
          <a:xfrm>
            <a:off x="5834509" y="1995287"/>
            <a:ext cx="2002702" cy="2893467"/>
            <a:chOff x="3178415" y="2614004"/>
            <a:chExt cx="2092625" cy="3023389"/>
          </a:xfrm>
        </p:grpSpPr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C99F0D77-91C6-F69C-B4B9-54567B0C373A}"/>
                </a:ext>
              </a:extLst>
            </p:cNvPr>
            <p:cNvSpPr txBox="1"/>
            <p:nvPr/>
          </p:nvSpPr>
          <p:spPr>
            <a:xfrm>
              <a:off x="3317998" y="2614004"/>
              <a:ext cx="1855814" cy="546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Materiais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1D0BDE4-642B-DF82-1A65-FC463A20F99E}"/>
                </a:ext>
              </a:extLst>
            </p:cNvPr>
            <p:cNvSpPr txBox="1"/>
            <p:nvPr/>
          </p:nvSpPr>
          <p:spPr>
            <a:xfrm>
              <a:off x="3178415" y="3225421"/>
              <a:ext cx="2092625" cy="241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Muitos dos materiais utilizados pelos professores em sala de aula não têm versões adaptadas para alunos com deficiência visual.</a:t>
              </a:r>
              <a:endPara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endParaRP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3E13B51C-2916-E8E3-3133-B24289BC1014}"/>
              </a:ext>
            </a:extLst>
          </p:cNvPr>
          <p:cNvGrpSpPr/>
          <p:nvPr/>
        </p:nvGrpSpPr>
        <p:grpSpPr>
          <a:xfrm>
            <a:off x="8009315" y="1858778"/>
            <a:ext cx="2205932" cy="3344808"/>
            <a:chOff x="3214719" y="2333100"/>
            <a:chExt cx="2304980" cy="3494999"/>
          </a:xfrm>
        </p:grpSpPr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4190BD15-18F1-6789-8F31-5CAF8FF8518E}"/>
                </a:ext>
              </a:extLst>
            </p:cNvPr>
            <p:cNvSpPr txBox="1"/>
            <p:nvPr/>
          </p:nvSpPr>
          <p:spPr>
            <a:xfrm>
              <a:off x="3344371" y="2333100"/>
              <a:ext cx="2029183" cy="546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Independência 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3356B2DE-19AE-A8DF-82BE-FE831198D255}"/>
                </a:ext>
              </a:extLst>
            </p:cNvPr>
            <p:cNvSpPr txBox="1"/>
            <p:nvPr/>
          </p:nvSpPr>
          <p:spPr>
            <a:xfrm>
              <a:off x="3214719" y="2837251"/>
              <a:ext cx="2304980" cy="2990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/>
                <a:t>É mais confortável para o aluno com deficiência visual realizar atividades e provas de forma independente, avançando ou retrocedendo pelo texto no seu próprio ritmo.</a:t>
              </a:r>
              <a:endPara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Sabon Next LT" panose="020B0502040204020203" pitchFamily="2" charset="0"/>
              </a:endParaRPr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5DB0D10-14D7-0A20-AC95-06D1D74132C6}"/>
              </a:ext>
            </a:extLst>
          </p:cNvPr>
          <p:cNvGrpSpPr/>
          <p:nvPr/>
        </p:nvGrpSpPr>
        <p:grpSpPr>
          <a:xfrm>
            <a:off x="7947509" y="561071"/>
            <a:ext cx="1378121" cy="1107996"/>
            <a:chOff x="8290897" y="1321924"/>
            <a:chExt cx="1378121" cy="1107996"/>
          </a:xfrm>
        </p:grpSpPr>
        <p:sp>
          <p:nvSpPr>
            <p:cNvPr id="66" name="Retângulo: Cantos Superiores Arredondados 65">
              <a:extLst>
                <a:ext uri="{FF2B5EF4-FFF2-40B4-BE49-F238E27FC236}">
                  <a16:creationId xmlns:a16="http://schemas.microsoft.com/office/drawing/2014/main" id="{ECA2A806-C41D-40DB-A9EB-EB2CB3A27D1F}"/>
                </a:ext>
              </a:extLst>
            </p:cNvPr>
            <p:cNvSpPr/>
            <p:nvPr/>
          </p:nvSpPr>
          <p:spPr>
            <a:xfrm rot="5400000">
              <a:off x="8463162" y="1153880"/>
              <a:ext cx="1033591" cy="13781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24C42AA8-5402-0609-C721-DC6B045346EA}"/>
                </a:ext>
              </a:extLst>
            </p:cNvPr>
            <p:cNvSpPr txBox="1"/>
            <p:nvPr/>
          </p:nvSpPr>
          <p:spPr>
            <a:xfrm>
              <a:off x="8352703" y="1321924"/>
              <a:ext cx="11554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F896B1C7-836D-DD97-61F0-2F05DDFC55CC}"/>
              </a:ext>
            </a:extLst>
          </p:cNvPr>
          <p:cNvGrpSpPr/>
          <p:nvPr/>
        </p:nvGrpSpPr>
        <p:grpSpPr>
          <a:xfrm>
            <a:off x="5853569" y="495773"/>
            <a:ext cx="1378121" cy="1107996"/>
            <a:chOff x="6196957" y="1256626"/>
            <a:chExt cx="1378121" cy="1107996"/>
          </a:xfrm>
        </p:grpSpPr>
        <p:sp>
          <p:nvSpPr>
            <p:cNvPr id="60" name="Retângulo: Cantos Superiores Arredondados 59">
              <a:extLst>
                <a:ext uri="{FF2B5EF4-FFF2-40B4-BE49-F238E27FC236}">
                  <a16:creationId xmlns:a16="http://schemas.microsoft.com/office/drawing/2014/main" id="{B3AB9D11-5FF6-5678-020D-F98818183E29}"/>
                </a:ext>
              </a:extLst>
            </p:cNvPr>
            <p:cNvSpPr/>
            <p:nvPr/>
          </p:nvSpPr>
          <p:spPr>
            <a:xfrm rot="5400000">
              <a:off x="6369222" y="1088582"/>
              <a:ext cx="1033591" cy="13781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CDE7185E-6AB5-1A9F-A79A-C7EC41FBC03E}"/>
                </a:ext>
              </a:extLst>
            </p:cNvPr>
            <p:cNvSpPr txBox="1"/>
            <p:nvPr/>
          </p:nvSpPr>
          <p:spPr>
            <a:xfrm>
              <a:off x="6258762" y="1256626"/>
              <a:ext cx="101785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EFD2459A-1EB4-5543-AC66-D796AC92B806}"/>
              </a:ext>
            </a:extLst>
          </p:cNvPr>
          <p:cNvGrpSpPr/>
          <p:nvPr/>
        </p:nvGrpSpPr>
        <p:grpSpPr>
          <a:xfrm>
            <a:off x="3759629" y="476969"/>
            <a:ext cx="1378121" cy="1107996"/>
            <a:chOff x="4103017" y="1237822"/>
            <a:chExt cx="1378121" cy="1107996"/>
          </a:xfrm>
        </p:grpSpPr>
        <p:sp>
          <p:nvSpPr>
            <p:cNvPr id="54" name="Retângulo: Cantos Superiores Arredondados 53">
              <a:extLst>
                <a:ext uri="{FF2B5EF4-FFF2-40B4-BE49-F238E27FC236}">
                  <a16:creationId xmlns:a16="http://schemas.microsoft.com/office/drawing/2014/main" id="{BAD5091F-71EC-87D7-D187-07359545C840}"/>
                </a:ext>
              </a:extLst>
            </p:cNvPr>
            <p:cNvSpPr/>
            <p:nvPr/>
          </p:nvSpPr>
          <p:spPr>
            <a:xfrm rot="5400000">
              <a:off x="4275282" y="1069778"/>
              <a:ext cx="1033591" cy="13781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CF9C4682-71F9-92A1-8116-055C84AB4FF0}"/>
                </a:ext>
              </a:extLst>
            </p:cNvPr>
            <p:cNvSpPr txBox="1"/>
            <p:nvPr/>
          </p:nvSpPr>
          <p:spPr>
            <a:xfrm>
              <a:off x="4164823" y="1237822"/>
              <a:ext cx="9920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7C52726A-878A-B46B-6D8E-79438072847A}"/>
              </a:ext>
            </a:extLst>
          </p:cNvPr>
          <p:cNvGrpSpPr/>
          <p:nvPr/>
        </p:nvGrpSpPr>
        <p:grpSpPr>
          <a:xfrm>
            <a:off x="1653001" y="411604"/>
            <a:ext cx="1378121" cy="1107996"/>
            <a:chOff x="1996389" y="1172457"/>
            <a:chExt cx="1378121" cy="1107996"/>
          </a:xfrm>
        </p:grpSpPr>
        <p:sp>
          <p:nvSpPr>
            <p:cNvPr id="4" name="Retângulo: Cantos Superiores Arredondados 3">
              <a:extLst>
                <a:ext uri="{FF2B5EF4-FFF2-40B4-BE49-F238E27FC236}">
                  <a16:creationId xmlns:a16="http://schemas.microsoft.com/office/drawing/2014/main" id="{75B1C697-9F72-4227-12E5-680C13C851CE}"/>
                </a:ext>
              </a:extLst>
            </p:cNvPr>
            <p:cNvSpPr/>
            <p:nvPr/>
          </p:nvSpPr>
          <p:spPr>
            <a:xfrm rot="5400000">
              <a:off x="2168654" y="1046974"/>
              <a:ext cx="1033591" cy="13781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9D59CC0-65AF-065D-54C7-DF58BCB150B6}"/>
                </a:ext>
              </a:extLst>
            </p:cNvPr>
            <p:cNvSpPr txBox="1"/>
            <p:nvPr/>
          </p:nvSpPr>
          <p:spPr>
            <a:xfrm>
              <a:off x="2057410" y="1172457"/>
              <a:ext cx="8444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pic>
        <p:nvPicPr>
          <p:cNvPr id="81" name="Gráfico 80" descr="Pessoa comendo com preenchimento sólido">
            <a:extLst>
              <a:ext uri="{FF2B5EF4-FFF2-40B4-BE49-F238E27FC236}">
                <a16:creationId xmlns:a16="http://schemas.microsoft.com/office/drawing/2014/main" id="{D3D8609E-D4BF-E65E-B117-FFCB2A9DB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636569" y="5378308"/>
            <a:ext cx="914400" cy="914400"/>
          </a:xfrm>
          <a:prstGeom prst="rect">
            <a:avLst/>
          </a:prstGeom>
        </p:spPr>
      </p:pic>
      <p:pic>
        <p:nvPicPr>
          <p:cNvPr id="85" name="Gráfico 84" descr="Perfil de mulher com preenchimento sólido">
            <a:extLst>
              <a:ext uri="{FF2B5EF4-FFF2-40B4-BE49-F238E27FC236}">
                <a16:creationId xmlns:a16="http://schemas.microsoft.com/office/drawing/2014/main" id="{43B8D427-DF97-8211-71EB-E9F1916EA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349442" y="5238777"/>
            <a:ext cx="914400" cy="914400"/>
          </a:xfrm>
          <a:prstGeom prst="rect">
            <a:avLst/>
          </a:prstGeom>
        </p:spPr>
      </p:pic>
      <p:pic>
        <p:nvPicPr>
          <p:cNvPr id="89" name="Gráfico 88" descr="Código Morse com preenchimento sólido">
            <a:extLst>
              <a:ext uri="{FF2B5EF4-FFF2-40B4-BE49-F238E27FC236}">
                <a16:creationId xmlns:a16="http://schemas.microsoft.com/office/drawing/2014/main" id="{3025E29A-FC51-1B9E-65BD-F8E01752A9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172892" y="5188933"/>
            <a:ext cx="914400" cy="914400"/>
          </a:xfrm>
          <a:prstGeom prst="rect">
            <a:avLst/>
          </a:prstGeom>
        </p:spPr>
      </p:pic>
      <p:pic>
        <p:nvPicPr>
          <p:cNvPr id="91" name="Gráfico 90" descr="Livros com preenchimento sólido">
            <a:extLst>
              <a:ext uri="{FF2B5EF4-FFF2-40B4-BE49-F238E27FC236}">
                <a16:creationId xmlns:a16="http://schemas.microsoft.com/office/drawing/2014/main" id="{88FCBB9E-1DF9-BB63-234A-8EAFFB113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331631" y="52771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9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6" grpId="0" animBg="1"/>
          <p:bldP spid="6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0" grpId="0" animBg="1"/>
          <p:bldP spid="56" grpId="0" animBg="1"/>
          <p:bldP spid="6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C11C616-C04D-8FB3-8FAB-4B31753D34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094417" y="1736035"/>
            <a:ext cx="1567800" cy="3135600"/>
            <a:chOff x="8501400" y="1736035"/>
            <a:chExt cx="1567800" cy="3135600"/>
          </a:xfrm>
        </p:grpSpPr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DBBC98B-24D4-83D3-3993-1B39706B9C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501400" y="1736035"/>
              <a:ext cx="1567800" cy="3135600"/>
            </a:xfrm>
            <a:custGeom>
              <a:avLst/>
              <a:gdLst>
                <a:gd name="connsiteX0" fmla="*/ 1567800 w 1567800"/>
                <a:gd name="connsiteY0" fmla="*/ 0 h 3135600"/>
                <a:gd name="connsiteX1" fmla="*/ 1567800 w 1567800"/>
                <a:gd name="connsiteY1" fmla="*/ 3135600 h 3135600"/>
                <a:gd name="connsiteX2" fmla="*/ 0 w 1567800"/>
                <a:gd name="connsiteY2" fmla="*/ 1567800 h 3135600"/>
                <a:gd name="connsiteX3" fmla="*/ 1567800 w 1567800"/>
                <a:gd name="connsiteY3" fmla="*/ 0 h 313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7800" h="3135600">
                  <a:moveTo>
                    <a:pt x="1567800" y="0"/>
                  </a:moveTo>
                  <a:lnTo>
                    <a:pt x="1567800" y="3135600"/>
                  </a:lnTo>
                  <a:cubicBezTo>
                    <a:pt x="701928" y="3135600"/>
                    <a:pt x="0" y="2433672"/>
                    <a:pt x="0" y="1567800"/>
                  </a:cubicBezTo>
                  <a:cubicBezTo>
                    <a:pt x="0" y="701928"/>
                    <a:pt x="701928" y="0"/>
                    <a:pt x="1567800" y="0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AE1916C-5CC3-B13D-ACFB-1F3AB2AF66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8571599" y="2875615"/>
              <a:ext cx="2348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E7E6E6"/>
                  </a:solidFill>
                  <a:latin typeface="Tw Cen MT" panose="020B0602020104020603" pitchFamily="34" charset="0"/>
                </a:rPr>
                <a:t>Escopo</a:t>
              </a:r>
            </a:p>
          </p:txBody>
        </p:sp>
        <p:pic>
          <p:nvPicPr>
            <p:cNvPr id="27" name="Gráfico 26" descr="Lâmpada e engrenagem">
              <a:extLst>
                <a:ext uri="{FF2B5EF4-FFF2-40B4-BE49-F238E27FC236}">
                  <a16:creationId xmlns:a16="http://schemas.microsoft.com/office/drawing/2014/main" id="{670D9385-1939-E1AB-2D4F-D407B8DE48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8638969" y="2875614"/>
              <a:ext cx="646331" cy="6463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607782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689D217-8A18-9F3D-9882-28D008B2F88E}"/>
              </a:ext>
            </a:extLst>
          </p:cNvPr>
          <p:cNvSpPr txBox="1"/>
          <p:nvPr/>
        </p:nvSpPr>
        <p:spPr>
          <a:xfrm>
            <a:off x="1993848" y="1574422"/>
            <a:ext cx="82043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Esta pesquisa evidenciará a importância de promover materiais que permitam a independência e a fluência dos estudantes com deficiência visual, mesmo em materiais impressos, proporcionando maior conforto, melhor desempenho acadêmico e maior absorção de conteúdo. Inspirando-se em projetos do MIT, o estudo buscará utilizar materiais acessíveis encontrados no Brasil, visando criar um ambiente mais acolhedor e inclusivo. Além disso, pretende-se envolver diretamente a opinião dos próprios deficientes visuais para garantir que as soluções desenvolvidas atendam às suas necessidades e preferências, priorizando sua independência e conforto de sua própria percepção. 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A0A12846-242A-DEDA-96D8-DACB9C031A7F}"/>
              </a:ext>
            </a:extLst>
          </p:cNvPr>
          <p:cNvSpPr txBox="1"/>
          <p:nvPr/>
        </p:nvSpPr>
        <p:spPr>
          <a:xfrm>
            <a:off x="2228794" y="536511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5D7373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16115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35438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65E2CC-6B56-88FB-51FA-9676DCA20AFA}"/>
              </a:ext>
            </a:extLst>
          </p:cNvPr>
          <p:cNvSpPr txBox="1"/>
          <p:nvPr/>
        </p:nvSpPr>
        <p:spPr>
          <a:xfrm>
            <a:off x="2276262" y="2274838"/>
            <a:ext cx="68508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Desenvolver um dispositivo leitor de texto que permita a estudantes com deficiência visual acessar conteúdos impressos, como livros didáticos e provas, de forma independente, confortável e eficaz, melhorando seu desempenho acadêmico e sua experiência de aprendizado.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FB9F89-4D5F-F400-EDBE-47DCB6D9C5E9}"/>
              </a:ext>
            </a:extLst>
          </p:cNvPr>
          <p:cNvSpPr txBox="1"/>
          <p:nvPr/>
        </p:nvSpPr>
        <p:spPr>
          <a:xfrm>
            <a:off x="2185603" y="895457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OBJETIVO GERAL</a:t>
            </a:r>
          </a:p>
        </p:txBody>
      </p:sp>
    </p:spTree>
    <p:extLst>
      <p:ext uri="{BB962C8B-B14F-4D97-AF65-F5344CB8AC3E}">
        <p14:creationId xmlns:p14="http://schemas.microsoft.com/office/powerpoint/2010/main" val="377550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24128" y="0"/>
            <a:ext cx="12192000" cy="6858000"/>
            <a:chOff x="0" y="0"/>
            <a:chExt cx="1219200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5" name="Forma Livre: Forma 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Introdução</a:t>
                </a:r>
              </a:p>
            </p:txBody>
          </p:sp>
          <p:pic>
            <p:nvPicPr>
              <p:cNvPr id="7" name="Gráfico 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29783" y="0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5D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Escopo</a:t>
                </a:r>
              </a:p>
            </p:txBody>
          </p:sp>
          <p:pic>
            <p:nvPicPr>
              <p:cNvPr id="27" name="Gráfico 26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095021" y="0"/>
            <a:ext cx="12192000" cy="6858000"/>
            <a:chOff x="0" y="0"/>
            <a:chExt cx="12192000" cy="685800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459842"/>
              <a:ext cx="1567800" cy="3411793"/>
              <a:chOff x="8501400" y="1459842"/>
              <a:chExt cx="1567800" cy="3411793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040139" y="2842572"/>
                <a:ext cx="34117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Planejamento</a:t>
                </a:r>
              </a:p>
            </p:txBody>
          </p:sp>
          <p:pic>
            <p:nvPicPr>
              <p:cNvPr id="33" name="Gráfico 32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109062" y="0"/>
            <a:ext cx="12192000" cy="6858000"/>
            <a:chOff x="0" y="0"/>
            <a:chExt cx="12192000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Execução</a:t>
                </a:r>
              </a:p>
            </p:txBody>
          </p:sp>
          <p:pic>
            <p:nvPicPr>
              <p:cNvPr id="39" name="Gráfico 38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BF8742-62EA-9E12-4C4A-B85549B3FD12}"/>
              </a:ext>
            </a:extLst>
          </p:cNvPr>
          <p:cNvGrpSpPr/>
          <p:nvPr/>
        </p:nvGrpSpPr>
        <p:grpSpPr>
          <a:xfrm>
            <a:off x="-11674300" y="0"/>
            <a:ext cx="12192000" cy="6858000"/>
            <a:chOff x="0" y="0"/>
            <a:chExt cx="12192000" cy="6858000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4A4A991-74E0-2E51-E815-7010404C149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C11C616-C04D-8FB3-8FAB-4B31753D344D}"/>
                </a:ext>
              </a:extLst>
            </p:cNvPr>
            <p:cNvGrpSpPr/>
            <p:nvPr/>
          </p:nvGrpSpPr>
          <p:grpSpPr>
            <a:xfrm>
              <a:off x="10624200" y="1736035"/>
              <a:ext cx="1567800" cy="3135600"/>
              <a:chOff x="8501400" y="1736035"/>
              <a:chExt cx="1567800" cy="3135600"/>
            </a:xfrm>
          </p:grpSpPr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DBBC98B-24D4-83D3-3993-1B39706B9C3F}"/>
                  </a:ext>
                </a:extLst>
              </p:cNvPr>
              <p:cNvSpPr/>
              <p:nvPr/>
            </p:nvSpPr>
            <p:spPr>
              <a:xfrm>
                <a:off x="8501400" y="1736035"/>
                <a:ext cx="1567800" cy="3135600"/>
              </a:xfrm>
              <a:custGeom>
                <a:avLst/>
                <a:gdLst>
                  <a:gd name="connsiteX0" fmla="*/ 1567800 w 1567800"/>
                  <a:gd name="connsiteY0" fmla="*/ 0 h 3135600"/>
                  <a:gd name="connsiteX1" fmla="*/ 1567800 w 1567800"/>
                  <a:gd name="connsiteY1" fmla="*/ 3135600 h 3135600"/>
                  <a:gd name="connsiteX2" fmla="*/ 0 w 1567800"/>
                  <a:gd name="connsiteY2" fmla="*/ 1567800 h 3135600"/>
                  <a:gd name="connsiteX3" fmla="*/ 1567800 w 1567800"/>
                  <a:gd name="connsiteY3" fmla="*/ 0 h 313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800" h="3135600">
                    <a:moveTo>
                      <a:pt x="1567800" y="0"/>
                    </a:moveTo>
                    <a:lnTo>
                      <a:pt x="1567800" y="3135600"/>
                    </a:lnTo>
                    <a:cubicBezTo>
                      <a:pt x="701928" y="3135600"/>
                      <a:pt x="0" y="2433672"/>
                      <a:pt x="0" y="1567800"/>
                    </a:cubicBezTo>
                    <a:cubicBezTo>
                      <a:pt x="0" y="701928"/>
                      <a:pt x="701928" y="0"/>
                      <a:pt x="156780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AE1916C-5CC3-B13D-ACFB-1F3AB2AF6643}"/>
                  </a:ext>
                </a:extLst>
              </p:cNvPr>
              <p:cNvSpPr txBox="1"/>
              <p:nvPr/>
            </p:nvSpPr>
            <p:spPr>
              <a:xfrm rot="16200000">
                <a:off x="8571599" y="2875615"/>
                <a:ext cx="2348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600" b="1" dirty="0">
                    <a:solidFill>
                      <a:srgbClr val="E7E6E6"/>
                    </a:solidFill>
                    <a:latin typeface="Tw Cen MT" panose="020B0602020104020603" pitchFamily="34" charset="0"/>
                  </a:rPr>
                  <a:t>Conclusão</a:t>
                </a:r>
              </a:p>
            </p:txBody>
          </p:sp>
          <p:pic>
            <p:nvPicPr>
              <p:cNvPr id="45" name="Gráfico 44" descr="Lâmpada e engrenagem">
                <a:extLst>
                  <a:ext uri="{FF2B5EF4-FFF2-40B4-BE49-F238E27FC236}">
                    <a16:creationId xmlns:a16="http://schemas.microsoft.com/office/drawing/2014/main" id="{670D9385-1939-E1AB-2D4F-D407B8DE4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8638969" y="2875614"/>
                <a:ext cx="646331" cy="646331"/>
              </a:xfrm>
              <a:prstGeom prst="rect">
                <a:avLst/>
              </a:prstGeom>
            </p:spPr>
          </p:pic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FF8F7F-BF9F-9AE1-A2DA-380C7C4EB0C5}"/>
              </a:ext>
            </a:extLst>
          </p:cNvPr>
          <p:cNvSpPr txBox="1"/>
          <p:nvPr/>
        </p:nvSpPr>
        <p:spPr>
          <a:xfrm>
            <a:off x="1842177" y="317742"/>
            <a:ext cx="7448080" cy="92333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00A0A8"/>
                </a:solidFill>
                <a:latin typeface="Agency FB" panose="020B0503020202020204" pitchFamily="34" charset="0"/>
                <a:cs typeface="Sabon Next LT" panose="020B0502040204020203" pitchFamily="2" charset="0"/>
              </a:rPr>
              <a:t>OBJETIVOS ESPECÍFICOS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288CC18-EE96-F12D-4792-F3F49B395EC9}"/>
              </a:ext>
            </a:extLst>
          </p:cNvPr>
          <p:cNvSpPr txBox="1"/>
          <p:nvPr/>
        </p:nvSpPr>
        <p:spPr>
          <a:xfrm>
            <a:off x="1416017" y="1495616"/>
            <a:ext cx="83004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A0A8"/>
                </a:solidFill>
              </a:rPr>
              <a:t>Identificar</a:t>
            </a:r>
            <a:r>
              <a:rPr lang="pt-BR" sz="2400" dirty="0"/>
              <a:t> as principais dificuldades enfrentadas por estudantes com deficiência visual no acesso a materiais impressos no ambiente escolar.</a:t>
            </a:r>
            <a:br>
              <a:rPr lang="pt-BR" sz="2400" dirty="0"/>
            </a:br>
            <a:br>
              <a:rPr lang="pt-BR" sz="2400" dirty="0"/>
            </a:br>
            <a:r>
              <a:rPr lang="pt-BR" sz="2400" b="1" dirty="0">
                <a:solidFill>
                  <a:srgbClr val="00A0A8"/>
                </a:solidFill>
              </a:rPr>
              <a:t>Levantar</a:t>
            </a:r>
            <a:r>
              <a:rPr lang="pt-BR" sz="2400" dirty="0"/>
              <a:t> a disponibilidade de profissionais especializados em atender as necessidades dos estudantes com deficiência visual nas escolas brasileiras.</a:t>
            </a:r>
            <a:br>
              <a:rPr lang="pt-BR" sz="2400" dirty="0"/>
            </a:br>
            <a:br>
              <a:rPr lang="pt-BR" sz="2400" dirty="0"/>
            </a:br>
            <a:r>
              <a:rPr lang="pt-BR" sz="2400" b="1" dirty="0">
                <a:solidFill>
                  <a:srgbClr val="00A0A8"/>
                </a:solidFill>
              </a:rPr>
              <a:t>Avaliar</a:t>
            </a:r>
            <a:r>
              <a:rPr lang="pt-BR" sz="2400" dirty="0"/>
              <a:t> a acessibilidade dos materiais didáticos e de avaliação atualmente utilizados nas escolas, verificando a existência de versões adaptadas para estudantes com deficiência visual.</a:t>
            </a:r>
          </a:p>
        </p:txBody>
      </p:sp>
    </p:spTree>
    <p:extLst>
      <p:ext uri="{BB962C8B-B14F-4D97-AF65-F5344CB8AC3E}">
        <p14:creationId xmlns:p14="http://schemas.microsoft.com/office/powerpoint/2010/main" val="383190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1643</Words>
  <Application>Microsoft Office PowerPoint</Application>
  <PresentationFormat>Widescreen</PresentationFormat>
  <Paragraphs>236</Paragraphs>
  <Slides>27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Agency FB</vt:lpstr>
      <vt:lpstr>Arial</vt:lpstr>
      <vt:lpstr>Calibri</vt:lpstr>
      <vt:lpstr>Calibri Light</vt:lpstr>
      <vt:lpstr>Gill Sans MT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pires</dc:creator>
  <cp:lastModifiedBy>KELVIN WILLIAN PALKA DE SOUZA</cp:lastModifiedBy>
  <cp:revision>13</cp:revision>
  <dcterms:created xsi:type="dcterms:W3CDTF">2019-06-16T21:09:22Z</dcterms:created>
  <dcterms:modified xsi:type="dcterms:W3CDTF">2024-08-24T01:26:18Z</dcterms:modified>
</cp:coreProperties>
</file>